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8CBE"/>
    <a:srgbClr val="5E4B85"/>
    <a:srgbClr val="D55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-13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2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Строго ограничить временные интервалы уроков в соответствии с СанПиН:</a:t>
          </a: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80441" custScaleY="55191" custLinFactNeighborX="-2456" custLinFactNeighborY="-12842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38315" custScaleY="33470" custLinFactNeighborX="1053" custLinFactNeighborY="-1280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dgm:spPr>
      <dgm:t>
        <a:bodyPr/>
        <a:lstStyle/>
        <a:p>
          <a:endParaRPr lang="ru-RU"/>
        </a:p>
      </dgm:t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2"/>
    <dgm:cxn modelId="{56799646-DB3A-4EA9-B113-77D756A6E59B}" type="presOf" srcId="{0AF3EC96-8FE8-44AD-8166-588F968ED994}" destId="{682AE950-5AE4-4536-9D9C-A0502714F7B6}" srcOrd="0" destOrd="0" presId="urn:microsoft.com/office/officeart/2005/8/layout/vList4#2"/>
    <dgm:cxn modelId="{89C277BC-F137-48F2-AE0D-D27301705FDA}" type="presOf" srcId="{24B90B3B-4751-46F4-ADBC-52A11B9CCDB8}" destId="{C48670B4-43A8-4ADE-BAF7-536030A159E6}" srcOrd="0" destOrd="0" presId="urn:microsoft.com/office/officeart/2005/8/layout/vList4#2"/>
    <dgm:cxn modelId="{DDD28B08-BBF1-4296-8548-D4A2CC887F89}" type="presParOf" srcId="{C48670B4-43A8-4ADE-BAF7-536030A159E6}" destId="{D6305247-81A8-4E5D-8D43-436A75B4ED38}" srcOrd="0" destOrd="0" presId="urn:microsoft.com/office/officeart/2005/8/layout/vList4#2"/>
    <dgm:cxn modelId="{DBD3F47C-AE1D-45D1-B558-BE832E801F88}" type="presParOf" srcId="{D6305247-81A8-4E5D-8D43-436A75B4ED38}" destId="{682AE950-5AE4-4536-9D9C-A0502714F7B6}" srcOrd="0" destOrd="0" presId="urn:microsoft.com/office/officeart/2005/8/layout/vList4#2"/>
    <dgm:cxn modelId="{909F56A5-AA90-44B1-8A72-490C6D566E7A}" type="presParOf" srcId="{D6305247-81A8-4E5D-8D43-436A75B4ED38}" destId="{F7BE0951-3AE1-4F45-931E-CF155BAED499}" srcOrd="1" destOrd="0" presId="urn:microsoft.com/office/officeart/2005/8/layout/vList4#2"/>
    <dgm:cxn modelId="{FFE484F1-1077-499E-9A51-117C542A3D59}" type="presParOf" srcId="{D6305247-81A8-4E5D-8D43-436A75B4ED38}" destId="{8722252F-76A1-4E9A-8240-7BC4C64BF8DE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1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Минимизировать использование домашних заданий; исключить домашнее задание на субботу и воскресенье.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82947" custScaleY="65300" custLinFactNeighborX="-2000" custLinFactNeighborY="-1913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37262" custScaleY="36257" custLinFactNeighborX="-5789" custLinFactNeighborY="-1684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1"/>
    <dgm:cxn modelId="{56799646-DB3A-4EA9-B113-77D756A6E59B}" type="presOf" srcId="{0AF3EC96-8FE8-44AD-8166-588F968ED994}" destId="{682AE950-5AE4-4536-9D9C-A0502714F7B6}" srcOrd="0" destOrd="0" presId="urn:microsoft.com/office/officeart/2005/8/layout/vList4#1"/>
    <dgm:cxn modelId="{89C277BC-F137-48F2-AE0D-D27301705FDA}" type="presOf" srcId="{24B90B3B-4751-46F4-ADBC-52A11B9CCDB8}" destId="{C48670B4-43A8-4ADE-BAF7-536030A159E6}" srcOrd="0" destOrd="0" presId="urn:microsoft.com/office/officeart/2005/8/layout/vList4#1"/>
    <dgm:cxn modelId="{DDD28B08-BBF1-4296-8548-D4A2CC887F89}" type="presParOf" srcId="{C48670B4-43A8-4ADE-BAF7-536030A159E6}" destId="{D6305247-81A8-4E5D-8D43-436A75B4ED38}" srcOrd="0" destOrd="0" presId="urn:microsoft.com/office/officeart/2005/8/layout/vList4#1"/>
    <dgm:cxn modelId="{DBD3F47C-AE1D-45D1-B558-BE832E801F88}" type="presParOf" srcId="{D6305247-81A8-4E5D-8D43-436A75B4ED38}" destId="{682AE950-5AE4-4536-9D9C-A0502714F7B6}" srcOrd="0" destOrd="0" presId="urn:microsoft.com/office/officeart/2005/8/layout/vList4#1"/>
    <dgm:cxn modelId="{909F56A5-AA90-44B1-8A72-490C6D566E7A}" type="presParOf" srcId="{D6305247-81A8-4E5D-8D43-436A75B4ED38}" destId="{F7BE0951-3AE1-4F45-931E-CF155BAED499}" srcOrd="1" destOrd="0" presId="urn:microsoft.com/office/officeart/2005/8/layout/vList4#1"/>
    <dgm:cxn modelId="{FFE484F1-1077-499E-9A51-117C542A3D59}" type="presParOf" srcId="{D6305247-81A8-4E5D-8D43-436A75B4ED38}" destId="{8722252F-76A1-4E9A-8240-7BC4C64BF8DE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3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Исключить письменные формы домашней работы по предметам: физическая культура, музыка, изобразительное искусство (кроме рисования), технология.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82947" custScaleY="92350" custLinFactNeighborX="-3684" custLinFactNeighborY="1135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40631" custScaleY="38593" custLinFactNeighborX="-9095" custLinFactNeighborY="-3137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ru-RU"/>
        </a:p>
      </dgm:t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3"/>
    <dgm:cxn modelId="{56799646-DB3A-4EA9-B113-77D756A6E59B}" type="presOf" srcId="{0AF3EC96-8FE8-44AD-8166-588F968ED994}" destId="{682AE950-5AE4-4536-9D9C-A0502714F7B6}" srcOrd="0" destOrd="0" presId="urn:microsoft.com/office/officeart/2005/8/layout/vList4#3"/>
    <dgm:cxn modelId="{89C277BC-F137-48F2-AE0D-D27301705FDA}" type="presOf" srcId="{24B90B3B-4751-46F4-ADBC-52A11B9CCDB8}" destId="{C48670B4-43A8-4ADE-BAF7-536030A159E6}" srcOrd="0" destOrd="0" presId="urn:microsoft.com/office/officeart/2005/8/layout/vList4#3"/>
    <dgm:cxn modelId="{DDD28B08-BBF1-4296-8548-D4A2CC887F89}" type="presParOf" srcId="{C48670B4-43A8-4ADE-BAF7-536030A159E6}" destId="{D6305247-81A8-4E5D-8D43-436A75B4ED38}" srcOrd="0" destOrd="0" presId="urn:microsoft.com/office/officeart/2005/8/layout/vList4#3"/>
    <dgm:cxn modelId="{DBD3F47C-AE1D-45D1-B558-BE832E801F88}" type="presParOf" srcId="{D6305247-81A8-4E5D-8D43-436A75B4ED38}" destId="{682AE950-5AE4-4536-9D9C-A0502714F7B6}" srcOrd="0" destOrd="0" presId="urn:microsoft.com/office/officeart/2005/8/layout/vList4#3"/>
    <dgm:cxn modelId="{909F56A5-AA90-44B1-8A72-490C6D566E7A}" type="presParOf" srcId="{D6305247-81A8-4E5D-8D43-436A75B4ED38}" destId="{F7BE0951-3AE1-4F45-931E-CF155BAED499}" srcOrd="1" destOrd="0" presId="urn:microsoft.com/office/officeart/2005/8/layout/vList4#3"/>
    <dgm:cxn modelId="{FFE484F1-1077-499E-9A51-117C542A3D59}" type="presParOf" srcId="{D6305247-81A8-4E5D-8D43-436A75B4ED38}" destId="{8722252F-76A1-4E9A-8240-7BC4C64BF8DE}" srcOrd="2" destOrd="0" presId="urn:microsoft.com/office/officeart/2005/8/layout/vList4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4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Перенести или отменить проверочные и контрольные работы в период дистанционного обучения, за исключением итоговых контрольных работ.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78106" custScaleY="75410" custLinFactNeighborX="-2000" custLinFactNeighborY="-1913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38684" custScaleY="32104" custLinFactNeighborX="3685" custLinFactNeighborY="-2271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4"/>
    <dgm:cxn modelId="{56799646-DB3A-4EA9-B113-77D756A6E59B}" type="presOf" srcId="{0AF3EC96-8FE8-44AD-8166-588F968ED994}" destId="{682AE950-5AE4-4536-9D9C-A0502714F7B6}" srcOrd="0" destOrd="0" presId="urn:microsoft.com/office/officeart/2005/8/layout/vList4#4"/>
    <dgm:cxn modelId="{89C277BC-F137-48F2-AE0D-D27301705FDA}" type="presOf" srcId="{24B90B3B-4751-46F4-ADBC-52A11B9CCDB8}" destId="{C48670B4-43A8-4ADE-BAF7-536030A159E6}" srcOrd="0" destOrd="0" presId="urn:microsoft.com/office/officeart/2005/8/layout/vList4#4"/>
    <dgm:cxn modelId="{DDD28B08-BBF1-4296-8548-D4A2CC887F89}" type="presParOf" srcId="{C48670B4-43A8-4ADE-BAF7-536030A159E6}" destId="{D6305247-81A8-4E5D-8D43-436A75B4ED38}" srcOrd="0" destOrd="0" presId="urn:microsoft.com/office/officeart/2005/8/layout/vList4#4"/>
    <dgm:cxn modelId="{DBD3F47C-AE1D-45D1-B558-BE832E801F88}" type="presParOf" srcId="{D6305247-81A8-4E5D-8D43-436A75B4ED38}" destId="{682AE950-5AE4-4536-9D9C-A0502714F7B6}" srcOrd="0" destOrd="0" presId="urn:microsoft.com/office/officeart/2005/8/layout/vList4#4"/>
    <dgm:cxn modelId="{909F56A5-AA90-44B1-8A72-490C6D566E7A}" type="presParOf" srcId="{D6305247-81A8-4E5D-8D43-436A75B4ED38}" destId="{F7BE0951-3AE1-4F45-931E-CF155BAED499}" srcOrd="1" destOrd="0" presId="urn:microsoft.com/office/officeart/2005/8/layout/vList4#4"/>
    <dgm:cxn modelId="{FFE484F1-1077-499E-9A51-117C542A3D59}" type="presParOf" srcId="{D6305247-81A8-4E5D-8D43-436A75B4ED38}" destId="{8722252F-76A1-4E9A-8240-7BC4C64BF8DE}" srcOrd="2" destOrd="0" presId="urn:microsoft.com/office/officeart/2005/8/layout/vList4#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5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Исключить выставление оценки «2» в период дистанционного обучения.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89287" custScaleY="92350" custLinFactNeighborX="1285" custLinFactNeighborY="0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40631" custScaleY="38593" custLinFactNeighborX="-1939" custLinFactNeighborY="-2894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ru-RU"/>
        </a:p>
      </dgm:t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5"/>
    <dgm:cxn modelId="{56799646-DB3A-4EA9-B113-77D756A6E59B}" type="presOf" srcId="{0AF3EC96-8FE8-44AD-8166-588F968ED994}" destId="{682AE950-5AE4-4536-9D9C-A0502714F7B6}" srcOrd="0" destOrd="0" presId="urn:microsoft.com/office/officeart/2005/8/layout/vList4#5"/>
    <dgm:cxn modelId="{89C277BC-F137-48F2-AE0D-D27301705FDA}" type="presOf" srcId="{24B90B3B-4751-46F4-ADBC-52A11B9CCDB8}" destId="{C48670B4-43A8-4ADE-BAF7-536030A159E6}" srcOrd="0" destOrd="0" presId="urn:microsoft.com/office/officeart/2005/8/layout/vList4#5"/>
    <dgm:cxn modelId="{DDD28B08-BBF1-4296-8548-D4A2CC887F89}" type="presParOf" srcId="{C48670B4-43A8-4ADE-BAF7-536030A159E6}" destId="{D6305247-81A8-4E5D-8D43-436A75B4ED38}" srcOrd="0" destOrd="0" presId="urn:microsoft.com/office/officeart/2005/8/layout/vList4#5"/>
    <dgm:cxn modelId="{DBD3F47C-AE1D-45D1-B558-BE832E801F88}" type="presParOf" srcId="{D6305247-81A8-4E5D-8D43-436A75B4ED38}" destId="{682AE950-5AE4-4536-9D9C-A0502714F7B6}" srcOrd="0" destOrd="0" presId="urn:microsoft.com/office/officeart/2005/8/layout/vList4#5"/>
    <dgm:cxn modelId="{909F56A5-AA90-44B1-8A72-490C6D566E7A}" type="presParOf" srcId="{D6305247-81A8-4E5D-8D43-436A75B4ED38}" destId="{F7BE0951-3AE1-4F45-931E-CF155BAED499}" srcOrd="1" destOrd="0" presId="urn:microsoft.com/office/officeart/2005/8/layout/vList4#5"/>
    <dgm:cxn modelId="{FFE484F1-1077-499E-9A51-117C542A3D59}" type="presParOf" srcId="{D6305247-81A8-4E5D-8D43-436A75B4ED38}" destId="{8722252F-76A1-4E9A-8240-7BC4C64BF8DE}" srcOrd="2" destOrd="0" presId="urn:microsoft.com/office/officeart/2005/8/layout/vList4#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6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Отдать приоритет использованию приложений </a:t>
          </a:r>
          <a:r>
            <a:rPr lang="en-US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Zoom,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Skype, WhatsApp 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других для ежедневного контакта с учащимися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82947" custScaleY="92350" custLinFactNeighborX="-2456" custLinFactNeighborY="11612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40631" custScaleY="38593" custLinFactNeighborX="-2105" custLinFactNeighborY="-2151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ru-RU"/>
        </a:p>
      </dgm:t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6"/>
    <dgm:cxn modelId="{56799646-DB3A-4EA9-B113-77D756A6E59B}" type="presOf" srcId="{0AF3EC96-8FE8-44AD-8166-588F968ED994}" destId="{682AE950-5AE4-4536-9D9C-A0502714F7B6}" srcOrd="0" destOrd="0" presId="urn:microsoft.com/office/officeart/2005/8/layout/vList4#6"/>
    <dgm:cxn modelId="{89C277BC-F137-48F2-AE0D-D27301705FDA}" type="presOf" srcId="{24B90B3B-4751-46F4-ADBC-52A11B9CCDB8}" destId="{C48670B4-43A8-4ADE-BAF7-536030A159E6}" srcOrd="0" destOrd="0" presId="urn:microsoft.com/office/officeart/2005/8/layout/vList4#6"/>
    <dgm:cxn modelId="{DDD28B08-BBF1-4296-8548-D4A2CC887F89}" type="presParOf" srcId="{C48670B4-43A8-4ADE-BAF7-536030A159E6}" destId="{D6305247-81A8-4E5D-8D43-436A75B4ED38}" srcOrd="0" destOrd="0" presId="urn:microsoft.com/office/officeart/2005/8/layout/vList4#6"/>
    <dgm:cxn modelId="{DBD3F47C-AE1D-45D1-B558-BE832E801F88}" type="presParOf" srcId="{D6305247-81A8-4E5D-8D43-436A75B4ED38}" destId="{682AE950-5AE4-4536-9D9C-A0502714F7B6}" srcOrd="0" destOrd="0" presId="urn:microsoft.com/office/officeart/2005/8/layout/vList4#6"/>
    <dgm:cxn modelId="{909F56A5-AA90-44B1-8A72-490C6D566E7A}" type="presParOf" srcId="{D6305247-81A8-4E5D-8D43-436A75B4ED38}" destId="{F7BE0951-3AE1-4F45-931E-CF155BAED499}" srcOrd="1" destOrd="0" presId="urn:microsoft.com/office/officeart/2005/8/layout/vList4#6"/>
    <dgm:cxn modelId="{FFE484F1-1077-499E-9A51-117C542A3D59}" type="presParOf" srcId="{D6305247-81A8-4E5D-8D43-436A75B4ED38}" destId="{8722252F-76A1-4E9A-8240-7BC4C64BF8DE}" srcOrd="2" destOrd="0" presId="urn:microsoft.com/office/officeart/2005/8/layout/vList4#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7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Сократить количество используемых образовательных платформ до двух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77053" custScaleY="76229" custLinFactNeighborX="-2293" custLinFactNeighborY="6843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38849" custScaleY="32788" custLinFactNeighborX="7895" custLinFactNeighborY="-785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ru-RU"/>
        </a:p>
      </dgm:t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7"/>
    <dgm:cxn modelId="{56799646-DB3A-4EA9-B113-77D756A6E59B}" type="presOf" srcId="{0AF3EC96-8FE8-44AD-8166-588F968ED994}" destId="{682AE950-5AE4-4536-9D9C-A0502714F7B6}" srcOrd="0" destOrd="0" presId="urn:microsoft.com/office/officeart/2005/8/layout/vList4#7"/>
    <dgm:cxn modelId="{89C277BC-F137-48F2-AE0D-D27301705FDA}" type="presOf" srcId="{24B90B3B-4751-46F4-ADBC-52A11B9CCDB8}" destId="{C48670B4-43A8-4ADE-BAF7-536030A159E6}" srcOrd="0" destOrd="0" presId="urn:microsoft.com/office/officeart/2005/8/layout/vList4#7"/>
    <dgm:cxn modelId="{DDD28B08-BBF1-4296-8548-D4A2CC887F89}" type="presParOf" srcId="{C48670B4-43A8-4ADE-BAF7-536030A159E6}" destId="{D6305247-81A8-4E5D-8D43-436A75B4ED38}" srcOrd="0" destOrd="0" presId="urn:microsoft.com/office/officeart/2005/8/layout/vList4#7"/>
    <dgm:cxn modelId="{DBD3F47C-AE1D-45D1-B558-BE832E801F88}" type="presParOf" srcId="{D6305247-81A8-4E5D-8D43-436A75B4ED38}" destId="{682AE950-5AE4-4536-9D9C-A0502714F7B6}" srcOrd="0" destOrd="0" presId="urn:microsoft.com/office/officeart/2005/8/layout/vList4#7"/>
    <dgm:cxn modelId="{909F56A5-AA90-44B1-8A72-490C6D566E7A}" type="presParOf" srcId="{D6305247-81A8-4E5D-8D43-436A75B4ED38}" destId="{F7BE0951-3AE1-4F45-931E-CF155BAED499}" srcOrd="1" destOrd="0" presId="urn:microsoft.com/office/officeart/2005/8/layout/vList4#7"/>
    <dgm:cxn modelId="{FFE484F1-1077-499E-9A51-117C542A3D59}" type="presParOf" srcId="{D6305247-81A8-4E5D-8D43-436A75B4ED38}" destId="{8722252F-76A1-4E9A-8240-7BC4C64BF8DE}" srcOrd="2" destOrd="0" presId="urn:microsoft.com/office/officeart/2005/8/layout/vList4#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8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Обозначить временные интервалы или дни для обсуждения вопросов от учащихся по пройденным темам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77053" custScaleY="76229" custLinFactNeighborX="-440" custLinFactNeighborY="-6283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40421" custScaleY="33471" custLinFactNeighborX="12106" custLinFactNeighborY="-2117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8"/>
    <dgm:cxn modelId="{56799646-DB3A-4EA9-B113-77D756A6E59B}" type="presOf" srcId="{0AF3EC96-8FE8-44AD-8166-588F968ED994}" destId="{682AE950-5AE4-4536-9D9C-A0502714F7B6}" srcOrd="0" destOrd="0" presId="urn:microsoft.com/office/officeart/2005/8/layout/vList4#8"/>
    <dgm:cxn modelId="{89C277BC-F137-48F2-AE0D-D27301705FDA}" type="presOf" srcId="{24B90B3B-4751-46F4-ADBC-52A11B9CCDB8}" destId="{C48670B4-43A8-4ADE-BAF7-536030A159E6}" srcOrd="0" destOrd="0" presId="urn:microsoft.com/office/officeart/2005/8/layout/vList4#8"/>
    <dgm:cxn modelId="{DDD28B08-BBF1-4296-8548-D4A2CC887F89}" type="presParOf" srcId="{C48670B4-43A8-4ADE-BAF7-536030A159E6}" destId="{D6305247-81A8-4E5D-8D43-436A75B4ED38}" srcOrd="0" destOrd="0" presId="urn:microsoft.com/office/officeart/2005/8/layout/vList4#8"/>
    <dgm:cxn modelId="{DBD3F47C-AE1D-45D1-B558-BE832E801F88}" type="presParOf" srcId="{D6305247-81A8-4E5D-8D43-436A75B4ED38}" destId="{682AE950-5AE4-4536-9D9C-A0502714F7B6}" srcOrd="0" destOrd="0" presId="urn:microsoft.com/office/officeart/2005/8/layout/vList4#8"/>
    <dgm:cxn modelId="{909F56A5-AA90-44B1-8A72-490C6D566E7A}" type="presParOf" srcId="{D6305247-81A8-4E5D-8D43-436A75B4ED38}" destId="{F7BE0951-3AE1-4F45-931E-CF155BAED499}" srcOrd="1" destOrd="0" presId="urn:microsoft.com/office/officeart/2005/8/layout/vList4#8"/>
    <dgm:cxn modelId="{FFE484F1-1077-499E-9A51-117C542A3D59}" type="presParOf" srcId="{D6305247-81A8-4E5D-8D43-436A75B4ED38}" destId="{8722252F-76A1-4E9A-8240-7BC4C64BF8DE}" srcOrd="2" destOrd="0" presId="urn:microsoft.com/office/officeart/2005/8/layout/vList4#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4B90B3B-4751-46F4-ADBC-52A11B9CCDB8}" type="doc">
      <dgm:prSet loTypeId="urn:microsoft.com/office/officeart/2005/8/layout/vList4#9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AF3EC96-8FE8-44AD-8166-588F968ED994}">
      <dgm:prSet phldrT="[Текст]"/>
      <dgm:spPr/>
      <dgm:t>
        <a:bodyPr/>
        <a:lstStyle/>
        <a:p>
          <a:r>
            <a:rPr lang="ru-RU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Активизировать </a:t>
          </a:r>
          <a:r>
            <a: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работу социально-психологических служб общеобразовательных организаций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5D507-557D-4EC5-9CF9-59772533725B}" type="parTrans" cxnId="{1DFC16B2-A939-4975-BF34-CEEF417B67D9}">
      <dgm:prSet/>
      <dgm:spPr/>
      <dgm:t>
        <a:bodyPr/>
        <a:lstStyle/>
        <a:p>
          <a:endParaRPr lang="ru-RU"/>
        </a:p>
      </dgm:t>
    </dgm:pt>
    <dgm:pt modelId="{FE2A46FA-F333-41F0-9699-B8E15C1B5D11}" type="sibTrans" cxnId="{1DFC16B2-A939-4975-BF34-CEEF417B67D9}">
      <dgm:prSet/>
      <dgm:spPr/>
      <dgm:t>
        <a:bodyPr/>
        <a:lstStyle/>
        <a:p>
          <a:endParaRPr lang="ru-RU"/>
        </a:p>
      </dgm:t>
    </dgm:pt>
    <dgm:pt modelId="{C48670B4-43A8-4ADE-BAF7-536030A159E6}" type="pres">
      <dgm:prSet presAssocID="{24B90B3B-4751-46F4-ADBC-52A11B9CCDB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305247-81A8-4E5D-8D43-436A75B4ED38}" type="pres">
      <dgm:prSet presAssocID="{0AF3EC96-8FE8-44AD-8166-588F968ED994}" presName="comp" presStyleCnt="0"/>
      <dgm:spPr/>
    </dgm:pt>
    <dgm:pt modelId="{682AE950-5AE4-4536-9D9C-A0502714F7B6}" type="pres">
      <dgm:prSet presAssocID="{0AF3EC96-8FE8-44AD-8166-588F968ED994}" presName="box" presStyleLbl="node1" presStyleIdx="0" presStyleCnt="1" custScaleX="84035" custScaleY="76229" custLinFactNeighborX="-2998" custLinFactNeighborY="1718"/>
      <dgm:spPr/>
      <dgm:t>
        <a:bodyPr/>
        <a:lstStyle/>
        <a:p>
          <a:endParaRPr lang="ru-RU"/>
        </a:p>
      </dgm:t>
    </dgm:pt>
    <dgm:pt modelId="{F7BE0951-3AE1-4F45-931E-CF155BAED499}" type="pres">
      <dgm:prSet presAssocID="{0AF3EC96-8FE8-44AD-8166-588F968ED994}" presName="img" presStyleLbl="fgImgPlace1" presStyleIdx="0" presStyleCnt="1" custScaleX="36453" custScaleY="31572" custLinFactNeighborX="-15263" custLinFactNeighborY="-1639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8722252F-76A1-4E9A-8240-7BC4C64BF8DE}" type="pres">
      <dgm:prSet presAssocID="{0AF3EC96-8FE8-44AD-8166-588F968ED99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C16B2-A939-4975-BF34-CEEF417B67D9}" srcId="{24B90B3B-4751-46F4-ADBC-52A11B9CCDB8}" destId="{0AF3EC96-8FE8-44AD-8166-588F968ED994}" srcOrd="0" destOrd="0" parTransId="{F3F5D507-557D-4EC5-9CF9-59772533725B}" sibTransId="{FE2A46FA-F333-41F0-9699-B8E15C1B5D11}"/>
    <dgm:cxn modelId="{BE645740-7BA4-4816-8A35-1252A4E70FA3}" type="presOf" srcId="{0AF3EC96-8FE8-44AD-8166-588F968ED994}" destId="{8722252F-76A1-4E9A-8240-7BC4C64BF8DE}" srcOrd="1" destOrd="0" presId="urn:microsoft.com/office/officeart/2005/8/layout/vList4#9"/>
    <dgm:cxn modelId="{56799646-DB3A-4EA9-B113-77D756A6E59B}" type="presOf" srcId="{0AF3EC96-8FE8-44AD-8166-588F968ED994}" destId="{682AE950-5AE4-4536-9D9C-A0502714F7B6}" srcOrd="0" destOrd="0" presId="urn:microsoft.com/office/officeart/2005/8/layout/vList4#9"/>
    <dgm:cxn modelId="{89C277BC-F137-48F2-AE0D-D27301705FDA}" type="presOf" srcId="{24B90B3B-4751-46F4-ADBC-52A11B9CCDB8}" destId="{C48670B4-43A8-4ADE-BAF7-536030A159E6}" srcOrd="0" destOrd="0" presId="urn:microsoft.com/office/officeart/2005/8/layout/vList4#9"/>
    <dgm:cxn modelId="{DDD28B08-BBF1-4296-8548-D4A2CC887F89}" type="presParOf" srcId="{C48670B4-43A8-4ADE-BAF7-536030A159E6}" destId="{D6305247-81A8-4E5D-8D43-436A75B4ED38}" srcOrd="0" destOrd="0" presId="urn:microsoft.com/office/officeart/2005/8/layout/vList4#9"/>
    <dgm:cxn modelId="{DBD3F47C-AE1D-45D1-B558-BE832E801F88}" type="presParOf" srcId="{D6305247-81A8-4E5D-8D43-436A75B4ED38}" destId="{682AE950-5AE4-4536-9D9C-A0502714F7B6}" srcOrd="0" destOrd="0" presId="urn:microsoft.com/office/officeart/2005/8/layout/vList4#9"/>
    <dgm:cxn modelId="{909F56A5-AA90-44B1-8A72-490C6D566E7A}" type="presParOf" srcId="{D6305247-81A8-4E5D-8D43-436A75B4ED38}" destId="{F7BE0951-3AE1-4F45-931E-CF155BAED499}" srcOrd="1" destOrd="0" presId="urn:microsoft.com/office/officeart/2005/8/layout/vList4#9"/>
    <dgm:cxn modelId="{FFE484F1-1077-499E-9A51-117C542A3D59}" type="presParOf" srcId="{D6305247-81A8-4E5D-8D43-436A75B4ED38}" destId="{8722252F-76A1-4E9A-8240-7BC4C64BF8DE}" srcOrd="2" destOrd="0" presId="urn:microsoft.com/office/officeart/2005/8/layout/vList4#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775826" y="0"/>
          <a:ext cx="8521645" cy="22525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Строго ограничить временные интервалы уроков в соответствии с СанПиН:</a:t>
          </a:r>
        </a:p>
      </dsp:txBody>
      <dsp:txXfrm>
        <a:off x="2808463" y="0"/>
        <a:ext cx="6489008" cy="2252536"/>
      </dsp:txXfrm>
    </dsp:sp>
    <dsp:sp modelId="{F7BE0951-3AE1-4F45-931E-CF155BAED499}">
      <dsp:nvSpPr>
        <dsp:cNvPr id="0" name=""/>
        <dsp:cNvSpPr/>
      </dsp:nvSpPr>
      <dsp:spPr>
        <a:xfrm>
          <a:off x="1083914" y="161698"/>
          <a:ext cx="811792" cy="109282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691395" y="0"/>
          <a:ext cx="8787122" cy="26651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Минимизировать использование домашних заданий; исключить домашнее задание на субботу и воскресенье.</a:t>
          </a:r>
          <a:endParaRPr lang="ru-RU" sz="36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87355" y="0"/>
        <a:ext cx="6691162" cy="2665119"/>
      </dsp:txXfrm>
    </dsp:sp>
    <dsp:sp modelId="{F7BE0951-3AE1-4F45-931E-CF155BAED499}">
      <dsp:nvSpPr>
        <dsp:cNvPr id="0" name=""/>
        <dsp:cNvSpPr/>
      </dsp:nvSpPr>
      <dsp:spPr>
        <a:xfrm>
          <a:off x="950106" y="190680"/>
          <a:ext cx="789481" cy="118381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512997" y="34236"/>
          <a:ext cx="8787122" cy="27856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Исключить письменные формы домашней работы по предметам: физическая культура, музыка, изобразительное искусство (кроме рисования), технология.</a:t>
          </a:r>
          <a:endParaRPr lang="ru-RU" sz="36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20624" y="34236"/>
        <a:ext cx="6779496" cy="2785650"/>
      </dsp:txXfrm>
    </dsp:sp>
    <dsp:sp modelId="{F7BE0951-3AE1-4F45-931E-CF155BAED499}">
      <dsp:nvSpPr>
        <dsp:cNvPr id="0" name=""/>
        <dsp:cNvSpPr/>
      </dsp:nvSpPr>
      <dsp:spPr>
        <a:xfrm>
          <a:off x="737876" y="170131"/>
          <a:ext cx="860861" cy="93129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998810" y="0"/>
          <a:ext cx="8274283" cy="30777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Перенести или отменить проверочные и контрольные работы в период дистанционного обучения, за исключением итоговых контрольных работ.</a:t>
          </a:r>
          <a:endParaRPr lang="ru-RU" sz="35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72445" y="0"/>
        <a:ext cx="6300648" cy="3077743"/>
      </dsp:txXfrm>
    </dsp:sp>
    <dsp:sp modelId="{F7BE0951-3AE1-4F45-931E-CF155BAED499}">
      <dsp:nvSpPr>
        <dsp:cNvPr id="0" name=""/>
        <dsp:cNvSpPr/>
      </dsp:nvSpPr>
      <dsp:spPr>
        <a:xfrm>
          <a:off x="1186766" y="273197"/>
          <a:ext cx="819610" cy="104822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631473" y="0"/>
          <a:ext cx="8489400" cy="30945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Исключить выставление оценки «2» в период дистанционного обучения.</a:t>
          </a:r>
          <a:endParaRPr lang="ru-RU" sz="46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28549" y="0"/>
        <a:ext cx="6492325" cy="3094594"/>
      </dsp:txXfrm>
    </dsp:sp>
    <dsp:sp modelId="{F7BE0951-3AE1-4F45-931E-CF155BAED499}">
      <dsp:nvSpPr>
        <dsp:cNvPr id="0" name=""/>
        <dsp:cNvSpPr/>
      </dsp:nvSpPr>
      <dsp:spPr>
        <a:xfrm>
          <a:off x="862702" y="254115"/>
          <a:ext cx="772638" cy="103458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608564" y="262318"/>
          <a:ext cx="8315392" cy="31666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Отдать приоритет использованию приложений </a:t>
          </a:r>
          <a:r>
            <a:rPr lang="en-US" sz="39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Zoom,</a:t>
          </a:r>
          <a:r>
            <a:rPr lang="ru-RU" sz="39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9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Skype, WhatsApp </a:t>
          </a:r>
          <a:r>
            <a:rPr lang="ru-RU" sz="39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других для ежедневного контакта с учащимися</a:t>
          </a:r>
          <a:endParaRPr lang="ru-RU" sz="39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56068" y="262318"/>
        <a:ext cx="6367888" cy="3166682"/>
      </dsp:txXfrm>
    </dsp:sp>
    <dsp:sp modelId="{F7BE0951-3AE1-4F45-931E-CF155BAED499}">
      <dsp:nvSpPr>
        <dsp:cNvPr id="0" name=""/>
        <dsp:cNvSpPr/>
      </dsp:nvSpPr>
      <dsp:spPr>
        <a:xfrm>
          <a:off x="895866" y="463772"/>
          <a:ext cx="814647" cy="105868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1025413" y="234646"/>
          <a:ext cx="7776077" cy="26138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Сократить количество используемых образовательных платформ до двух</a:t>
          </a:r>
          <a:endParaRPr lang="ru-RU" sz="43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44843" y="234646"/>
        <a:ext cx="5956646" cy="2613892"/>
      </dsp:txXfrm>
    </dsp:sp>
    <dsp:sp modelId="{F7BE0951-3AE1-4F45-931E-CF155BAED499}">
      <dsp:nvSpPr>
        <dsp:cNvPr id="0" name=""/>
        <dsp:cNvSpPr/>
      </dsp:nvSpPr>
      <dsp:spPr>
        <a:xfrm>
          <a:off x="1218308" y="641747"/>
          <a:ext cx="784116" cy="8994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1257600" y="0"/>
          <a:ext cx="8102586" cy="29369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Обозначить временные интервалы или дни для обсуждения вопросов от учащихся по пройденным темам</a:t>
          </a:r>
          <a:endParaRPr lang="ru-RU" sz="40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74983" y="0"/>
        <a:ext cx="6185203" cy="2936910"/>
      </dsp:txXfrm>
    </dsp:sp>
    <dsp:sp modelId="{F7BE0951-3AE1-4F45-931E-CF155BAED499}">
      <dsp:nvSpPr>
        <dsp:cNvPr id="0" name=""/>
        <dsp:cNvSpPr/>
      </dsp:nvSpPr>
      <dsp:spPr>
        <a:xfrm>
          <a:off x="1363749" y="299978"/>
          <a:ext cx="850102" cy="103164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AE950-5AE4-4536-9D9C-A0502714F7B6}">
      <dsp:nvSpPr>
        <dsp:cNvPr id="0" name=""/>
        <dsp:cNvSpPr/>
      </dsp:nvSpPr>
      <dsp:spPr>
        <a:xfrm>
          <a:off x="519703" y="65423"/>
          <a:ext cx="8761817" cy="29029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Активизировать </a:t>
          </a:r>
          <a:r>
            <a:rPr lang="ru-RU" sz="400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работу социально-психологических служб общеобразовательных организаций</a:t>
          </a:r>
          <a:endParaRPr lang="ru-RU" sz="40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92084" y="65423"/>
        <a:ext cx="6689436" cy="2902908"/>
      </dsp:txXfrm>
    </dsp:sp>
    <dsp:sp modelId="{F7BE0951-3AE1-4F45-931E-CF155BAED499}">
      <dsp:nvSpPr>
        <dsp:cNvPr id="0" name=""/>
        <dsp:cNvSpPr/>
      </dsp:nvSpPr>
      <dsp:spPr>
        <a:xfrm>
          <a:off x="725104" y="471086"/>
          <a:ext cx="760146" cy="96184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#3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#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#5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4#6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4#7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4#8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4#9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13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72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55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935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166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850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731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275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76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424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90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083F6-B098-4F38-9DE8-CAEE09CAC878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87D15-0A80-4A0D-9D83-8F02603670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828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47854" y="2966223"/>
            <a:ext cx="1010300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ОРГАНИЗАЦИИ ДИСТАНЦИОННОГО ОБУЧЕНИЯ В ОБЩЕОБРАЗОВАТЕЛЬНЫХ ОРГАНИЗАЦИЯХ ГОРОДА МАХАЧКАЛЫ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20897" y="1193224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ород Махачкала»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казенное учреждение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«УПРАВЛЕНИЕ ОБРАЗОВАНИЯ»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990" y="99051"/>
            <a:ext cx="1739591" cy="9727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2362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29989519"/>
              </p:ext>
            </p:extLst>
          </p:nvPr>
        </p:nvGraphicFramePr>
        <p:xfrm>
          <a:off x="1059365" y="1388327"/>
          <a:ext cx="10426391" cy="38081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0897" y="100361"/>
            <a:ext cx="1581615" cy="15816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561171" y="4571546"/>
            <a:ext cx="8697952" cy="1785104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данных условиях все участники образовательного процесса оказались вынужденно. Времени на подготовку и адаптацию было отведено крайне мало. Профессиональная поддержка и помощь, индивидуальные консультации и занятия, психолого-педагогическое сопровождение приобретают сегодня особую значимость.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858644" y="2969942"/>
            <a:ext cx="702527" cy="2494156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27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785" y="860407"/>
            <a:ext cx="6668429" cy="47296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extBox 1"/>
          <p:cNvSpPr txBox="1"/>
          <p:nvPr/>
        </p:nvSpPr>
        <p:spPr>
          <a:xfrm>
            <a:off x="2676293" y="230149"/>
            <a:ext cx="71813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УДАЧИ! ТЕРПЕНИЯ! ХОРОШЕГО НАСТРОЕНИЯ!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4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12335280"/>
              </p:ext>
            </p:extLst>
          </p:nvPr>
        </p:nvGraphicFramePr>
        <p:xfrm>
          <a:off x="1059365" y="1388326"/>
          <a:ext cx="10593659" cy="4081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6812" y="16726"/>
            <a:ext cx="1694985" cy="16949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Выгнутая влево стрелка 5"/>
          <p:cNvSpPr/>
          <p:nvPr/>
        </p:nvSpPr>
        <p:spPr>
          <a:xfrm>
            <a:off x="936702" y="2609385"/>
            <a:ext cx="903918" cy="2631688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40620" y="3947846"/>
            <a:ext cx="8516191" cy="2215991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1-е классы – 10 мин.;</a:t>
            </a:r>
          </a:p>
          <a:p>
            <a:pPr lvl="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2-5-е классы – 15 мин.;</a:t>
            </a:r>
          </a:p>
          <a:p>
            <a:pPr lvl="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6-7-е классы – 20 мин.;</a:t>
            </a:r>
          </a:p>
          <a:p>
            <a:pPr lvl="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8-9-е классы – 25 мин.;</a:t>
            </a:r>
          </a:p>
          <a:p>
            <a:pPr lvl="0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10-11-е классы – 30 мин.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575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298224212"/>
              </p:ext>
            </p:extLst>
          </p:nvPr>
        </p:nvGraphicFramePr>
        <p:xfrm>
          <a:off x="1059365" y="1388326"/>
          <a:ext cx="10593659" cy="4081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35908" y="4341827"/>
            <a:ext cx="8723936" cy="156966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Подготовьте для учащихся лаконичный, но ёмкий материал в качестве «классной работы», с целью объяснения новой темы, позвольте учащимся потрудиться вместе </a:t>
            </a:r>
            <a:r>
              <a:rPr 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закрепить информацию, а затем дайте возможность отдохнуть.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854962" y="2762830"/>
            <a:ext cx="880946" cy="2528423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5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560491273"/>
              </p:ext>
            </p:extLst>
          </p:nvPr>
        </p:nvGraphicFramePr>
        <p:xfrm>
          <a:off x="1059365" y="1388327"/>
          <a:ext cx="10593659" cy="3016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048" y="89210"/>
            <a:ext cx="1834724" cy="14692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572322" y="4424316"/>
            <a:ext cx="8718362" cy="156966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Утренняя гимнастика, прослушивание музыкальных композиций, виртуальное посещение музеев и помощь маме в приготовлении обеда могут успешно заменить написание объёмного доклада или конспекта статьи.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Выгнутая влево стрелка 5"/>
          <p:cNvSpPr/>
          <p:nvPr/>
        </p:nvSpPr>
        <p:spPr>
          <a:xfrm>
            <a:off x="869795" y="2854712"/>
            <a:ext cx="702527" cy="2486722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17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88561986"/>
              </p:ext>
            </p:extLst>
          </p:nvPr>
        </p:nvGraphicFramePr>
        <p:xfrm>
          <a:off x="1059365" y="1388326"/>
          <a:ext cx="10593659" cy="4081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037727" y="4695206"/>
            <a:ext cx="8266000" cy="830997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учащимся как никогда важно успешно приобрести знания, а не сдать их.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1170878" y="2955072"/>
            <a:ext cx="847493" cy="2419815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33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248701224"/>
              </p:ext>
            </p:extLst>
          </p:nvPr>
        </p:nvGraphicFramePr>
        <p:xfrm>
          <a:off x="1059366" y="1388327"/>
          <a:ext cx="9507992" cy="3350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0" t="-3603" r="46069" b="9330"/>
          <a:stretch/>
        </p:blipFill>
        <p:spPr>
          <a:xfrm>
            <a:off x="10314008" y="0"/>
            <a:ext cx="1744178" cy="13883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694986" y="4750421"/>
            <a:ext cx="8463775" cy="156966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/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Исправляйте ошибки, переносите сроки, увеличивайте количество попыток выполнения заданий… Помогите учащемуся справиться с трудностями восприятия нового материала в непривычном для него режиме.</a:t>
            </a:r>
            <a:endParaRPr lang="ru-RU" sz="2400" i="1" dirty="0"/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914400" y="3044283"/>
            <a:ext cx="747132" cy="2397512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18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872803848"/>
              </p:ext>
            </p:extLst>
          </p:nvPr>
        </p:nvGraphicFramePr>
        <p:xfrm>
          <a:off x="1059365" y="1388326"/>
          <a:ext cx="10024947" cy="3429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356" y="89210"/>
            <a:ext cx="1516566" cy="15165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639229" y="5120724"/>
            <a:ext cx="8258214" cy="830997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Учащимся требуется непосредственное объяснение новой темы учителем, к которому он привык.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936702" y="3256156"/>
            <a:ext cx="702527" cy="2430966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017355018"/>
              </p:ext>
            </p:extLst>
          </p:nvPr>
        </p:nvGraphicFramePr>
        <p:xfrm>
          <a:off x="1059365" y="1388327"/>
          <a:ext cx="10091855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4341" y="128235"/>
            <a:ext cx="2069531" cy="13771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2082511" y="4579556"/>
            <a:ext cx="7808621" cy="1938992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Организуйте работу общеобразовательного учреждения так, чтобы каждый учащийся пользовался максимум двумя ресурсами и платформами. Это позволит сократить время, проведённое у монитора, как для учащегося, так и для педагога.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1059365" y="3044283"/>
            <a:ext cx="1025913" cy="2553629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18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для презентации фон для детей - Prak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677391002"/>
              </p:ext>
            </p:extLst>
          </p:nvPr>
        </p:nvGraphicFramePr>
        <p:xfrm>
          <a:off x="1059365" y="1388326"/>
          <a:ext cx="10515601" cy="3852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349751" y="4492149"/>
            <a:ext cx="8043186" cy="1785104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Попросите учащихся записывать вопросы, которые возникают у них в процессе изучения нового материала, выполнения домашней работы, назначьте время, в течение которого Вам можно позвонить и получить разъяснение или ответы. Это позволит установить регулярную и удобную «обратную связь». 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1371600" y="2888166"/>
            <a:ext cx="925551" cy="2676293"/>
          </a:xfrm>
          <a:prstGeom prst="curvedRightArrow">
            <a:avLst/>
          </a:prstGeom>
          <a:solidFill>
            <a:srgbClr val="9D8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49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409</Words>
  <Application>Microsoft Office PowerPoint</Application>
  <PresentationFormat>Широкоэкранный</PresentationFormat>
  <Paragraphs>28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001</cp:lastModifiedBy>
  <cp:revision>43</cp:revision>
  <cp:lastPrinted>2020-04-16T09:53:39Z</cp:lastPrinted>
  <dcterms:created xsi:type="dcterms:W3CDTF">2020-04-15T17:33:38Z</dcterms:created>
  <dcterms:modified xsi:type="dcterms:W3CDTF">2020-04-17T13:50:01Z</dcterms:modified>
</cp:coreProperties>
</file>