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notesMasterIdLst>
    <p:notesMasterId r:id="rId25"/>
  </p:notesMasterIdLst>
  <p:sldIdLst>
    <p:sldId id="256" r:id="rId2"/>
    <p:sldId id="267" r:id="rId3"/>
    <p:sldId id="339" r:id="rId4"/>
    <p:sldId id="318" r:id="rId5"/>
    <p:sldId id="319" r:id="rId6"/>
    <p:sldId id="332" r:id="rId7"/>
    <p:sldId id="333" r:id="rId8"/>
    <p:sldId id="334" r:id="rId9"/>
    <p:sldId id="320" r:id="rId10"/>
    <p:sldId id="322" r:id="rId11"/>
    <p:sldId id="323" r:id="rId12"/>
    <p:sldId id="338" r:id="rId13"/>
    <p:sldId id="342" r:id="rId14"/>
    <p:sldId id="343" r:id="rId15"/>
    <p:sldId id="344" r:id="rId16"/>
    <p:sldId id="324" r:id="rId17"/>
    <p:sldId id="325" r:id="rId18"/>
    <p:sldId id="326" r:id="rId19"/>
    <p:sldId id="328" r:id="rId20"/>
    <p:sldId id="329" r:id="rId21"/>
    <p:sldId id="327" r:id="rId22"/>
    <p:sldId id="331" r:id="rId23"/>
    <p:sldId id="336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FD87"/>
    <a:srgbClr val="F490DA"/>
    <a:srgbClr val="B6B4D0"/>
    <a:srgbClr val="CC99FF"/>
    <a:srgbClr val="A2E2AD"/>
    <a:srgbClr val="FF6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19" autoAdjust="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fld id="{56A20449-3FEA-4230-AA56-6A970F064A8B}" type="datetimeFigureOut">
              <a:rPr lang="ru-RU"/>
              <a:pPr>
                <a:defRPr/>
              </a:pPr>
              <a:t>18.11.2021</a:t>
            </a:fld>
            <a:endParaRPr lang="ru-RU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737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37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fld id="{6E6F71EC-CDB5-42E0-B1EA-FB186784B9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619365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E293DC-8F70-4084-B106-BEC755CE5AA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B226D6-4941-4F96-A651-BAA72015D33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1703EB-B809-4392-9E73-84926CF02E6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553A91-10C8-493F-A17D-0D8375705C8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0E2B9E-6027-4476-91D1-902FF745536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BB5832-EE4F-4F7F-8FA1-6B410CB7CA2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DE5EAC-59B4-43FF-8EBF-9F5D434A8DD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77721C-8A92-4C32-8316-D246948B753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ECE992-BB1C-40F3-A649-0C818471131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EEE9C5-FB81-407D-A09C-DDC22A5D3FA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DF0657-1713-4DAD-85DF-F6E81C067A0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AE4A486-2690-46F2-91B5-392EACBDD66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800" dirty="0" smtClean="0"/>
              <a:t> </a:t>
            </a:r>
          </a:p>
        </p:txBody>
      </p:sp>
      <p:sp>
        <p:nvSpPr>
          <p:cNvPr id="819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5984" y="357166"/>
            <a:ext cx="6672262" cy="1300162"/>
          </a:xfrm>
        </p:spPr>
        <p:txBody>
          <a:bodyPr>
            <a:normAutofit fontScale="70000" lnSpcReduction="20000"/>
          </a:bodyPr>
          <a:lstStyle/>
          <a:p>
            <a:pPr algn="ctr" eaLnBrk="1" hangingPunct="1"/>
            <a:r>
              <a:rPr lang="ru-RU" sz="4400" dirty="0" smtClean="0"/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solidFill>
                  <a:srgbClr val="C00000"/>
                </a:solidFill>
              </a:rPr>
              <a:t>«Учитель, </a:t>
            </a:r>
          </a:p>
          <a:p>
            <a:pPr algn="ctr" eaLnBrk="1" hangingPunct="1"/>
            <a:r>
              <a:rPr lang="ru-RU" sz="3600" dirty="0" smtClean="0">
                <a:solidFill>
                  <a:srgbClr val="C00000"/>
                </a:solidFill>
              </a:rPr>
              <a:t>который работает </a:t>
            </a:r>
          </a:p>
          <a:p>
            <a:pPr algn="ctr" eaLnBrk="1" hangingPunct="1"/>
            <a:r>
              <a:rPr lang="ru-RU" sz="3600" dirty="0" smtClean="0">
                <a:solidFill>
                  <a:srgbClr val="C00000"/>
                </a:solidFill>
              </a:rPr>
              <a:t>не так…!</a:t>
            </a:r>
          </a:p>
          <a:p>
            <a:pPr algn="ctr" eaLnBrk="1" hangingPunct="1"/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3125" y="528637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b="1" dirty="0" smtClean="0">
                <a:solidFill>
                  <a:srgbClr val="000066"/>
                </a:solidFill>
                <a:latin typeface="Arial" charset="0"/>
              </a:rPr>
              <a:t>  </a:t>
            </a:r>
            <a:endParaRPr lang="en-GB" b="1" i="1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00430" y="2786058"/>
            <a:ext cx="4572000" cy="135421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indent="449263" algn="r" eaLnBrk="0" hangingPunct="0"/>
            <a:r>
              <a:rPr lang="ru-RU" b="1" i="1" dirty="0">
                <a:ea typeface="Times New Roman" pitchFamily="18" charset="0"/>
              </a:rPr>
              <a:t>Учитель – это человек, который учится всю жизнь, только в этом случае он обретает право учить </a:t>
            </a:r>
            <a:endParaRPr lang="ru-RU" sz="1600" dirty="0"/>
          </a:p>
          <a:p>
            <a:pPr lvl="0" indent="449263" algn="r" eaLnBrk="0" hangingPunct="0"/>
            <a:r>
              <a:rPr lang="ru-RU" b="1" i="1" dirty="0">
                <a:ea typeface="Times New Roman" pitchFamily="18" charset="0"/>
              </a:rPr>
              <a:t>(</a:t>
            </a:r>
            <a:r>
              <a:rPr lang="ru-RU" b="1" i="1" dirty="0" err="1">
                <a:ea typeface="Times New Roman" pitchFamily="18" charset="0"/>
              </a:rPr>
              <a:t>Лизинский</a:t>
            </a:r>
            <a:r>
              <a:rPr lang="ru-RU" b="1" i="1" dirty="0">
                <a:ea typeface="Times New Roman" pitchFamily="18" charset="0"/>
              </a:rPr>
              <a:t> В. М.).</a:t>
            </a:r>
            <a:endParaRPr lang="ru-RU" sz="2800" dirty="0"/>
          </a:p>
        </p:txBody>
      </p:sp>
      <p:pic>
        <p:nvPicPr>
          <p:cNvPr id="7" name="Picture 5" descr="Думае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52"/>
            <a:ext cx="3143240" cy="3071834"/>
          </a:xfrm>
          <a:prstGeom prst="rect">
            <a:avLst/>
          </a:prstGeom>
          <a:noFill/>
        </p:spPr>
      </p:pic>
      <p:pic>
        <p:nvPicPr>
          <p:cNvPr id="8" name="Picture 2" descr="APARTMN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27875" y="4500570"/>
            <a:ext cx="2016125" cy="2160588"/>
          </a:xfrm>
          <a:prstGeom prst="rect">
            <a:avLst/>
          </a:prstGeom>
          <a:noFill/>
        </p:spPr>
      </p:pic>
      <p:pic>
        <p:nvPicPr>
          <p:cNvPr id="10" name="Picture 4" descr="g0305858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CFEFC"/>
              </a:clrFrom>
              <a:clrTo>
                <a:srgbClr val="FCFE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5561013"/>
            <a:ext cx="1331913" cy="1296987"/>
          </a:xfrm>
          <a:prstGeom prst="rect">
            <a:avLst/>
          </a:prstGeom>
          <a:noFill/>
        </p:spPr>
      </p:pic>
      <p:pic>
        <p:nvPicPr>
          <p:cNvPr id="11" name="Picture 3" descr="paper700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42988" y="6562725"/>
            <a:ext cx="7143750" cy="295275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083320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b="1" dirty="0" smtClean="0">
                <a:solidFill>
                  <a:srgbClr val="C00000"/>
                </a:solidFill>
              </a:rPr>
              <a:t/>
            </a:r>
            <a:br>
              <a:rPr lang="ru-RU" sz="2700" b="1" dirty="0" smtClean="0">
                <a:solidFill>
                  <a:srgbClr val="C00000"/>
                </a:solidFill>
              </a:rPr>
            </a:br>
            <a:r>
              <a:rPr lang="ru-RU" sz="2700" b="1" dirty="0" smtClean="0">
                <a:solidFill>
                  <a:srgbClr val="C00000"/>
                </a:solidFill>
              </a:rPr>
              <a:t>Хотели бы в будущем работать учителем?</a:t>
            </a:r>
            <a:br>
              <a:rPr lang="ru-RU" sz="2700" b="1" dirty="0" smtClean="0">
                <a:solidFill>
                  <a:srgbClr val="C00000"/>
                </a:solidFill>
              </a:rPr>
            </a:br>
            <a:r>
              <a:rPr lang="ru-RU" sz="2700" b="1" dirty="0" smtClean="0"/>
              <a:t>Да </a:t>
            </a:r>
            <a:r>
              <a:rPr lang="ru-RU" sz="2700" b="1" dirty="0" smtClean="0"/>
              <a:t>–37</a:t>
            </a:r>
            <a:r>
              <a:rPr lang="ru-RU" sz="2700" b="1" dirty="0" smtClean="0"/>
              <a:t>%;    нет </a:t>
            </a:r>
            <a:r>
              <a:rPr lang="ru-RU" sz="2700" b="1" dirty="0" smtClean="0"/>
              <a:t> </a:t>
            </a:r>
            <a:r>
              <a:rPr lang="ru-RU" sz="2700" b="1" dirty="0" smtClean="0"/>
              <a:t>- 63 %</a:t>
            </a:r>
            <a:br>
              <a:rPr lang="ru-RU" sz="2700" b="1" dirty="0" smtClean="0"/>
            </a:br>
            <a:r>
              <a:rPr lang="ru-RU" sz="2700" b="1" dirty="0" smtClean="0">
                <a:solidFill>
                  <a:schemeClr val="accent2"/>
                </a:solidFill>
              </a:rPr>
              <a:t>Что вас привлекает в работе учителя? </a:t>
            </a:r>
            <a:r>
              <a:rPr lang="ru-RU" sz="2200" b="1" dirty="0" smtClean="0">
                <a:solidFill>
                  <a:schemeClr val="accent2"/>
                </a:solidFill>
              </a:rPr>
              <a:t/>
            </a:r>
            <a:br>
              <a:rPr lang="ru-RU" sz="2200" b="1" dirty="0" smtClean="0">
                <a:solidFill>
                  <a:schemeClr val="accent2"/>
                </a:solidFill>
              </a:rPr>
            </a:br>
            <a:r>
              <a:rPr lang="ru-RU" sz="2200" b="1" dirty="0" smtClean="0">
                <a:solidFill>
                  <a:schemeClr val="accent2"/>
                </a:solidFill>
              </a:rPr>
              <a:t>- </a:t>
            </a:r>
            <a:r>
              <a:rPr lang="ru-RU" sz="2200" b="1" dirty="0" smtClean="0"/>
              <a:t>Общение с детьми, с молодым поколением -</a:t>
            </a:r>
            <a:r>
              <a:rPr lang="ru-RU" sz="2200" b="1" dirty="0" smtClean="0"/>
              <a:t>13%</a:t>
            </a: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>-обучать новому </a:t>
            </a:r>
            <a:r>
              <a:rPr lang="ru-RU" sz="2200" b="1" dirty="0" smtClean="0"/>
              <a:t>-10%</a:t>
            </a: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>- зарплата </a:t>
            </a:r>
            <a:r>
              <a:rPr lang="ru-RU" sz="2200" b="1" dirty="0" smtClean="0"/>
              <a:t>– 1%</a:t>
            </a:r>
            <a:r>
              <a:rPr lang="ru-RU" sz="2200" b="1" dirty="0">
                <a:solidFill>
                  <a:srgbClr val="C00000"/>
                </a:solidFill>
              </a:rPr>
              <a:t/>
            </a:r>
            <a:br>
              <a:rPr lang="ru-RU" sz="2200" b="1" dirty="0">
                <a:solidFill>
                  <a:srgbClr val="C00000"/>
                </a:solidFill>
              </a:rPr>
            </a:br>
            <a:r>
              <a:rPr lang="ru-RU" sz="2700" b="1" dirty="0" smtClean="0">
                <a:solidFill>
                  <a:srgbClr val="C00000"/>
                </a:solidFill>
              </a:rPr>
              <a:t>Что останавливает от выбора профессии </a:t>
            </a:r>
            <a:r>
              <a:rPr lang="ru-RU" sz="2700" b="1" dirty="0" smtClean="0">
                <a:solidFill>
                  <a:srgbClr val="C00000"/>
                </a:solidFill>
              </a:rPr>
              <a:t>учитель</a:t>
            </a:r>
            <a:r>
              <a:rPr lang="ru-RU" sz="2200" b="1" dirty="0" smtClean="0">
                <a:solidFill>
                  <a:schemeClr val="tx1"/>
                </a:solidFill>
              </a:rPr>
              <a:t> </a:t>
            </a:r>
            <a:r>
              <a:rPr lang="ru-RU" sz="2200" b="1" dirty="0" smtClean="0"/>
              <a:t>З</a:t>
            </a:r>
            <a:r>
              <a:rPr lang="ru-RU" sz="2200" b="1" dirty="0" smtClean="0">
                <a:solidFill>
                  <a:schemeClr val="tx1"/>
                </a:solidFill>
              </a:rPr>
              <a:t>аработная </a:t>
            </a:r>
            <a:r>
              <a:rPr lang="ru-RU" sz="2200" b="1" dirty="0" smtClean="0">
                <a:solidFill>
                  <a:schemeClr val="tx1"/>
                </a:solidFill>
              </a:rPr>
              <a:t>плата – </a:t>
            </a:r>
            <a:r>
              <a:rPr lang="ru-RU" sz="2200" b="1" dirty="0" smtClean="0"/>
              <a:t>7%</a:t>
            </a:r>
            <a:r>
              <a:rPr lang="ru-RU" sz="2200" b="1" dirty="0" smtClean="0">
                <a:solidFill>
                  <a:schemeClr val="tx1"/>
                </a:solidFill>
              </a:rPr>
              <a:t/>
            </a:r>
            <a:br>
              <a:rPr lang="ru-RU" sz="2200" b="1" dirty="0" smtClean="0">
                <a:solidFill>
                  <a:schemeClr val="tx1"/>
                </a:solidFill>
              </a:rPr>
            </a:br>
            <a:r>
              <a:rPr lang="ru-RU" sz="2200" b="1" dirty="0" smtClean="0"/>
              <a:t>не знаешь, получится ли? – </a:t>
            </a:r>
            <a:r>
              <a:rPr lang="ru-RU" sz="2200" b="1" dirty="0" smtClean="0"/>
              <a:t>21%</a:t>
            </a: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>подготовка к урокам, проверка тетрадей -</a:t>
            </a:r>
            <a:r>
              <a:rPr lang="ru-RU" sz="2200" b="1" dirty="0" smtClean="0"/>
              <a:t>22%</a:t>
            </a: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>работа  учителем забирает много времени </a:t>
            </a:r>
            <a:r>
              <a:rPr lang="ru-RU" sz="2200" b="1" dirty="0" smtClean="0"/>
              <a:t>– 18%</a:t>
            </a: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>бессонные ночи </a:t>
            </a:r>
            <a:r>
              <a:rPr lang="ru-RU" sz="2200" b="1" dirty="0" smtClean="0"/>
              <a:t>-</a:t>
            </a:r>
            <a:r>
              <a:rPr lang="ru-RU" sz="2200" b="1" dirty="0" smtClean="0"/>
              <a:t>6</a:t>
            </a:r>
            <a:r>
              <a:rPr lang="ru-RU" sz="2200" b="1" dirty="0" smtClean="0"/>
              <a:t>%</a:t>
            </a:r>
            <a:r>
              <a:rPr lang="ru-RU" sz="2200" dirty="0" smtClean="0">
                <a:solidFill>
                  <a:schemeClr val="tx1"/>
                </a:solidFill>
              </a:rPr>
              <a:t/>
            </a:r>
            <a:br>
              <a:rPr lang="ru-RU" sz="2200" dirty="0" smtClean="0">
                <a:solidFill>
                  <a:schemeClr val="tx1"/>
                </a:solidFill>
              </a:rPr>
            </a:br>
            <a:r>
              <a:rPr lang="ru-RU" sz="2700" b="1" dirty="0" smtClean="0">
                <a:solidFill>
                  <a:srgbClr val="C00000"/>
                </a:solidFill>
              </a:rPr>
              <a:t>Необходима ли профессия учителя в наше время</a:t>
            </a:r>
            <a:r>
              <a:rPr lang="ru-RU" sz="2200" dirty="0" smtClean="0">
                <a:solidFill>
                  <a:schemeClr val="tx1"/>
                </a:solidFill>
              </a:rPr>
              <a:t/>
            </a:r>
            <a:br>
              <a:rPr lang="ru-RU" sz="2200" dirty="0" smtClean="0">
                <a:solidFill>
                  <a:schemeClr val="tx1"/>
                </a:solidFill>
              </a:rPr>
            </a:br>
            <a:r>
              <a:rPr lang="ru-RU" sz="2200" b="1" dirty="0" smtClean="0">
                <a:solidFill>
                  <a:schemeClr val="tx1"/>
                </a:solidFill>
              </a:rPr>
              <a:t>Да, </a:t>
            </a:r>
            <a:r>
              <a:rPr lang="ru-RU" sz="2200" b="1" dirty="0" smtClean="0"/>
              <a:t>необходима</a:t>
            </a:r>
            <a:r>
              <a:rPr lang="ru-RU" sz="2200" b="1" dirty="0" smtClean="0">
                <a:solidFill>
                  <a:schemeClr val="tx1"/>
                </a:solidFill>
              </a:rPr>
              <a:t>  </a:t>
            </a:r>
            <a:r>
              <a:rPr lang="ru-RU" sz="2200" b="1" dirty="0" smtClean="0">
                <a:solidFill>
                  <a:schemeClr val="tx1"/>
                </a:solidFill>
              </a:rPr>
              <a:t>-</a:t>
            </a:r>
            <a:r>
              <a:rPr lang="ru-RU" sz="2200" b="1" dirty="0" smtClean="0">
                <a:solidFill>
                  <a:schemeClr val="tx1"/>
                </a:solidFill>
              </a:rPr>
              <a:t>70%</a:t>
            </a:r>
            <a:r>
              <a:rPr lang="ru-RU" sz="2200" b="1" dirty="0" smtClean="0">
                <a:solidFill>
                  <a:schemeClr val="tx1"/>
                </a:solidFill>
              </a:rPr>
              <a:t/>
            </a:r>
            <a:br>
              <a:rPr lang="ru-RU" sz="2200" b="1" dirty="0" smtClean="0">
                <a:solidFill>
                  <a:schemeClr val="tx1"/>
                </a:solidFill>
              </a:rPr>
            </a:br>
            <a:r>
              <a:rPr lang="ru-RU" sz="2200" b="1" dirty="0" smtClean="0">
                <a:solidFill>
                  <a:schemeClr val="tx1"/>
                </a:solidFill>
              </a:rPr>
              <a:t>Нет  - 0</a:t>
            </a:r>
            <a:r>
              <a:rPr lang="ru-RU" sz="2700" dirty="0" smtClean="0">
                <a:solidFill>
                  <a:schemeClr val="tx1"/>
                </a:solidFill>
              </a:rPr>
              <a:t/>
            </a:r>
            <a:br>
              <a:rPr lang="ru-RU" sz="2700" dirty="0" smtClean="0">
                <a:solidFill>
                  <a:schemeClr val="tx1"/>
                </a:solidFill>
              </a:rPr>
            </a:br>
            <a:r>
              <a:rPr lang="ru-RU" sz="2700" dirty="0" smtClean="0">
                <a:solidFill>
                  <a:schemeClr val="tx1"/>
                </a:solidFill>
              </a:rPr>
              <a:t/>
            </a:r>
            <a:br>
              <a:rPr lang="ru-RU" sz="2700" dirty="0" smtClean="0">
                <a:solidFill>
                  <a:schemeClr val="tx1"/>
                </a:solidFill>
              </a:rPr>
            </a:br>
            <a:r>
              <a:rPr lang="ru-RU" sz="2700" b="1" dirty="0" smtClean="0">
                <a:solidFill>
                  <a:schemeClr val="tx1"/>
                </a:solidFill>
              </a:rPr>
              <a:t>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48" y="4286256"/>
            <a:ext cx="4071966" cy="19478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Взаимодействия между участниками образовательного процесса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642910" y="4643446"/>
            <a:ext cx="3657600" cy="2000264"/>
          </a:xfrm>
          <a:prstGeom prst="roundRect">
            <a:avLst>
              <a:gd name="adj" fmla="val 0"/>
            </a:avLst>
          </a:prstGeom>
        </p:spPr>
        <p:txBody>
          <a:bodyPr/>
          <a:lstStyle/>
          <a:p>
            <a:r>
              <a:rPr lang="ru-RU" sz="1900" dirty="0" smtClean="0"/>
              <a:t>Нам трудно работать со школьниками которые обладают следующими характеристиками и качествами…</a:t>
            </a:r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4929190" y="1500174"/>
            <a:ext cx="3657600" cy="2571768"/>
          </a:xfrm>
          <a:prstGeom prst="roundRect">
            <a:avLst>
              <a:gd name="adj" fmla="val 4407"/>
            </a:avLst>
          </a:prstGeom>
        </p:spPr>
        <p:txBody>
          <a:bodyPr/>
          <a:lstStyle/>
          <a:p>
            <a:r>
              <a:rPr lang="ru-RU" dirty="0" smtClean="0"/>
              <a:t>Нам легко работать со школьниками, которые обладают следующими характеристиками и качествами…</a:t>
            </a:r>
            <a:endParaRPr lang="ru-RU" dirty="0"/>
          </a:p>
        </p:txBody>
      </p:sp>
      <p:pic>
        <p:nvPicPr>
          <p:cNvPr id="5120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7950" y="4505740"/>
            <a:ext cx="2519370" cy="2171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714488"/>
            <a:ext cx="3896585" cy="2571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154758"/>
          </a:xfrm>
        </p:spPr>
        <p:txBody>
          <a:bodyPr>
            <a:normAutofit/>
          </a:bodyPr>
          <a:lstStyle/>
          <a:p>
            <a:pPr algn="l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Что влияет на качество работы учителя ?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400" b="1" dirty="0" smtClean="0"/>
              <a:t>- поведение учеников </a:t>
            </a:r>
            <a:br>
              <a:rPr lang="ru-RU" sz="2400" b="1" dirty="0" smtClean="0"/>
            </a:br>
            <a:r>
              <a:rPr lang="ru-RU" sz="2400" b="1" dirty="0" smtClean="0"/>
              <a:t>- настроение </a:t>
            </a:r>
            <a:br>
              <a:rPr lang="ru-RU" sz="2400" b="1" dirty="0" smtClean="0"/>
            </a:br>
            <a:r>
              <a:rPr lang="ru-RU" sz="2400" b="1" dirty="0" smtClean="0"/>
              <a:t>- образование </a:t>
            </a:r>
            <a:br>
              <a:rPr lang="ru-RU" sz="2400" b="1" dirty="0" smtClean="0"/>
            </a:br>
            <a:r>
              <a:rPr lang="ru-RU" sz="2400" b="1" dirty="0" smtClean="0"/>
              <a:t>- </a:t>
            </a:r>
            <a:r>
              <a:rPr lang="ru-RU" sz="2400" b="1" dirty="0" smtClean="0"/>
              <a:t>подход и отношение к предмету </a:t>
            </a:r>
            <a:br>
              <a:rPr lang="ru-RU" sz="2400" b="1" dirty="0" smtClean="0"/>
            </a:br>
            <a:r>
              <a:rPr lang="ru-RU" sz="2400" b="1" dirty="0" smtClean="0"/>
              <a:t>- нормальные отношения с учениками </a:t>
            </a:r>
            <a:br>
              <a:rPr lang="ru-RU" sz="2400" b="1" dirty="0" smtClean="0"/>
            </a:br>
            <a:r>
              <a:rPr lang="ru-RU" sz="2400" b="1" dirty="0" smtClean="0"/>
              <a:t>- окружение </a:t>
            </a:r>
            <a:br>
              <a:rPr lang="ru-RU" sz="2400" b="1" dirty="0" smtClean="0"/>
            </a:br>
            <a:r>
              <a:rPr lang="ru-RU" sz="2400" b="1" dirty="0" smtClean="0"/>
              <a:t>- выполнение дом. задания учениками </a:t>
            </a:r>
            <a:br>
              <a:rPr lang="ru-RU" sz="2400" b="1" dirty="0" smtClean="0"/>
            </a:br>
            <a:r>
              <a:rPr lang="ru-RU" sz="2400" b="1" dirty="0" smtClean="0"/>
              <a:t>- опыт </a:t>
            </a:r>
            <a:br>
              <a:rPr lang="ru-RU" sz="2400" b="1" dirty="0" smtClean="0"/>
            </a:br>
            <a:r>
              <a:rPr lang="ru-RU" sz="2400" b="1" dirty="0" smtClean="0"/>
              <a:t>- открытость </a:t>
            </a:r>
            <a:br>
              <a:rPr lang="ru-RU" sz="2400" b="1" dirty="0" smtClean="0"/>
            </a:br>
            <a:r>
              <a:rPr lang="ru-RU" sz="2400" b="1" dirty="0" smtClean="0"/>
              <a:t>- целеустремленность </a:t>
            </a:r>
            <a:br>
              <a:rPr lang="ru-RU" sz="2400" b="1" dirty="0" smtClean="0"/>
            </a:br>
            <a:r>
              <a:rPr lang="ru-RU" sz="2400" b="1" dirty="0" smtClean="0"/>
              <a:t>- характер </a:t>
            </a:r>
            <a:br>
              <a:rPr lang="ru-RU" sz="2400" b="1" dirty="0" smtClean="0"/>
            </a:br>
            <a:r>
              <a:rPr lang="ru-RU" sz="2400" b="1" dirty="0" smtClean="0"/>
              <a:t>- доброта, понимание</a:t>
            </a:r>
            <a:br>
              <a:rPr lang="ru-RU" sz="2400" b="1" dirty="0" smtClean="0"/>
            </a:br>
            <a:r>
              <a:rPr lang="ru-RU" sz="2400" b="1" dirty="0" smtClean="0"/>
              <a:t>-оптимизм</a:t>
            </a:r>
            <a:br>
              <a:rPr lang="ru-RU" sz="2400" b="1" dirty="0" smtClean="0"/>
            </a:br>
            <a:r>
              <a:rPr lang="ru-RU" sz="2400" b="1" dirty="0" smtClean="0"/>
              <a:t>-импровизация</a:t>
            </a:r>
            <a:br>
              <a:rPr lang="ru-RU" sz="2400" b="1" dirty="0" smtClean="0"/>
            </a:br>
            <a:r>
              <a:rPr lang="ru-RU" sz="2400" b="1" dirty="0" smtClean="0"/>
              <a:t>- молодость</a:t>
            </a:r>
            <a:endParaRPr lang="ru-RU" sz="24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57166"/>
            <a:ext cx="7772400" cy="3243285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Комплексный план работы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dirty="0" smtClean="0"/>
              <a:t>по общешкольной методической </a:t>
            </a:r>
            <a:r>
              <a:rPr lang="ru-RU" sz="2800" b="1" dirty="0" smtClean="0"/>
              <a:t>теме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0166" y="2214554"/>
            <a:ext cx="6400800" cy="1752600"/>
          </a:xfrm>
        </p:spPr>
        <p:txBody>
          <a:bodyPr>
            <a:normAutofit fontScale="25000" lnSpcReduction="20000"/>
          </a:bodyPr>
          <a:lstStyle/>
          <a:p>
            <a:r>
              <a:rPr lang="ru-RU" sz="7200" b="1" dirty="0" smtClean="0">
                <a:solidFill>
                  <a:srgbClr val="FF0000"/>
                </a:solidFill>
              </a:rPr>
              <a:t>2021-2022 учебный год</a:t>
            </a:r>
          </a:p>
          <a:p>
            <a:r>
              <a:rPr lang="ru-RU" sz="7200" b="1" dirty="0" smtClean="0">
                <a:solidFill>
                  <a:srgbClr val="FF0000"/>
                </a:solidFill>
              </a:rPr>
              <a:t>Теоретическое исследование проблемы.</a:t>
            </a:r>
          </a:p>
          <a:p>
            <a:r>
              <a:rPr lang="ru-RU" sz="7200" b="1" dirty="0" smtClean="0">
                <a:solidFill>
                  <a:srgbClr val="FF0000"/>
                </a:solidFill>
              </a:rPr>
              <a:t> </a:t>
            </a:r>
          </a:p>
          <a:p>
            <a:r>
              <a:rPr lang="ru-RU" sz="7200" b="1" dirty="0" smtClean="0">
                <a:solidFill>
                  <a:srgbClr val="FF0000"/>
                </a:solidFill>
              </a:rPr>
              <a:t>Тема: «Создание образовательного пространства, обеспечивающего личностную, социальную и профессиональную успешность учащихся путём применения современных педагогических и информационных технологий в рамках ФГОС» </a:t>
            </a:r>
          </a:p>
          <a:p>
            <a:r>
              <a:rPr lang="ru-RU" sz="7200" b="1" dirty="0" smtClean="0">
                <a:solidFill>
                  <a:srgbClr val="FF0000"/>
                </a:solidFill>
              </a:rPr>
              <a:t> </a:t>
            </a:r>
          </a:p>
          <a:p>
            <a:r>
              <a:rPr lang="ru-RU" sz="7200" b="1" dirty="0" smtClean="0">
                <a:solidFill>
                  <a:srgbClr val="FF0000"/>
                </a:solidFill>
              </a:rPr>
              <a:t>Изучение коллективом теории проблемы на:</a:t>
            </a:r>
          </a:p>
          <a:p>
            <a:pPr lvl="0"/>
            <a:r>
              <a:rPr lang="ru-RU" sz="7200" b="1" dirty="0" smtClean="0">
                <a:solidFill>
                  <a:srgbClr val="FF0000"/>
                </a:solidFill>
              </a:rPr>
              <a:t>Педсоветах</a:t>
            </a:r>
          </a:p>
          <a:p>
            <a:pPr lvl="0"/>
            <a:r>
              <a:rPr lang="ru-RU" sz="7200" b="1" dirty="0" smtClean="0">
                <a:solidFill>
                  <a:srgbClr val="FF0000"/>
                </a:solidFill>
              </a:rPr>
              <a:t>Заседаниях Методического Совета</a:t>
            </a:r>
          </a:p>
          <a:p>
            <a:pPr lvl="0"/>
            <a:r>
              <a:rPr lang="ru-RU" sz="7200" b="1" dirty="0" smtClean="0">
                <a:solidFill>
                  <a:srgbClr val="FF0000"/>
                </a:solidFill>
              </a:rPr>
              <a:t>Заседаниях м/о </a:t>
            </a:r>
          </a:p>
          <a:p>
            <a:pPr lvl="0"/>
            <a:r>
              <a:rPr lang="ru-RU" sz="7200" b="1" dirty="0" smtClean="0">
                <a:solidFill>
                  <a:srgbClr val="FF0000"/>
                </a:solidFill>
              </a:rPr>
              <a:t>В индивидуальной и групповой работе с учителем </a:t>
            </a:r>
          </a:p>
          <a:p>
            <a:pPr lvl="0"/>
            <a:r>
              <a:rPr lang="ru-RU" sz="7200" b="1" dirty="0" smtClean="0">
                <a:solidFill>
                  <a:srgbClr val="FF0000"/>
                </a:solidFill>
              </a:rPr>
              <a:t>В работе по самообразованию.</a:t>
            </a:r>
          </a:p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3600450"/>
          </a:xfrm>
        </p:spPr>
        <p:txBody>
          <a:bodyPr>
            <a:normAutofit/>
          </a:bodyPr>
          <a:lstStyle/>
          <a:p>
            <a:r>
              <a:rPr lang="ru-RU" sz="2800" b="1" u="sng" dirty="0" smtClean="0"/>
              <a:t>2022-2023 учебный год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i="1" u="sng" dirty="0" smtClean="0"/>
              <a:t>Практическое исследование проблемы.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071678"/>
            <a:ext cx="6400800" cy="3567122"/>
          </a:xfrm>
        </p:spPr>
        <p:txBody>
          <a:bodyPr>
            <a:normAutofit fontScale="55000" lnSpcReduction="2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Тема: Создание образовательного пространства, обеспечивающего личностную, социальную и профессиональную успешность учащихся через непрерывное совершенствование профессионального уровня и педагогического мастерства учителя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smtClean="0">
                <a:solidFill>
                  <a:srgbClr val="FF0000"/>
                </a:solidFill>
              </a:rPr>
              <a:t> 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С целью практической направленности этой работы проводятся:</a:t>
            </a:r>
          </a:p>
          <a:p>
            <a:pPr lvl="0"/>
            <a:r>
              <a:rPr lang="ru-RU" dirty="0" smtClean="0">
                <a:solidFill>
                  <a:srgbClr val="FF0000"/>
                </a:solidFill>
              </a:rPr>
              <a:t>Тематические педсоветы</a:t>
            </a:r>
          </a:p>
          <a:p>
            <a:pPr lvl="0"/>
            <a:r>
              <a:rPr lang="ru-RU" dirty="0" smtClean="0">
                <a:solidFill>
                  <a:srgbClr val="FF0000"/>
                </a:solidFill>
              </a:rPr>
              <a:t>Семинары</a:t>
            </a:r>
          </a:p>
          <a:p>
            <a:pPr lvl="0"/>
            <a:r>
              <a:rPr lang="ru-RU" dirty="0" smtClean="0">
                <a:solidFill>
                  <a:srgbClr val="FF0000"/>
                </a:solidFill>
              </a:rPr>
              <a:t>Практикумы</a:t>
            </a:r>
          </a:p>
          <a:p>
            <a:pPr lvl="0"/>
            <a:r>
              <a:rPr lang="ru-RU" dirty="0" smtClean="0">
                <a:solidFill>
                  <a:srgbClr val="FF0000"/>
                </a:solidFill>
              </a:rPr>
              <a:t>Открытые уроки, внеклассные мероприятия </a:t>
            </a:r>
          </a:p>
          <a:p>
            <a:pPr lvl="0"/>
            <a:r>
              <a:rPr lang="ru-RU" dirty="0" err="1" smtClean="0">
                <a:solidFill>
                  <a:srgbClr val="FF0000"/>
                </a:solidFill>
              </a:rPr>
              <a:t>Педчтения</a:t>
            </a:r>
            <a:r>
              <a:rPr lang="ru-RU" dirty="0" smtClean="0">
                <a:solidFill>
                  <a:srgbClr val="FF0000"/>
                </a:solidFill>
              </a:rPr>
              <a:t> по темам самообразования педагогов</a:t>
            </a:r>
          </a:p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3600450"/>
          </a:xfrm>
        </p:spPr>
        <p:txBody>
          <a:bodyPr>
            <a:normAutofit/>
          </a:bodyPr>
          <a:lstStyle/>
          <a:p>
            <a:r>
              <a:rPr lang="ru-RU" dirty="0" smtClean="0"/>
              <a:t> </a:t>
            </a:r>
            <a:br>
              <a:rPr lang="ru-RU" dirty="0" smtClean="0"/>
            </a:br>
            <a:r>
              <a:rPr lang="ru-RU" sz="2800" b="1" u="sng" dirty="0" smtClean="0"/>
              <a:t>2023-2024 учебный год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i="1" u="sng" dirty="0" smtClean="0"/>
              <a:t>Подведение итогов работы по проблеме.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357430"/>
            <a:ext cx="6400800" cy="3281370"/>
          </a:xfrm>
        </p:spPr>
        <p:txBody>
          <a:bodyPr>
            <a:normAutofit fontScale="25000" lnSpcReduction="20000"/>
          </a:bodyPr>
          <a:lstStyle/>
          <a:p>
            <a:r>
              <a:rPr lang="ru-RU" sz="7400" b="1" i="1" dirty="0" smtClean="0">
                <a:solidFill>
                  <a:srgbClr val="FF0000"/>
                </a:solidFill>
              </a:rPr>
              <a:t>Тема: Создание образовательного пространства, обеспечивающего личностную, социальную и профессиональную успешность учащихся путём эффективного сотрудничества семьи и школы в современных условиях.</a:t>
            </a:r>
            <a:endParaRPr lang="ru-RU" sz="7400" dirty="0" smtClean="0">
              <a:solidFill>
                <a:srgbClr val="FF0000"/>
              </a:solidFill>
            </a:endParaRPr>
          </a:p>
          <a:p>
            <a:r>
              <a:rPr lang="ru-RU" sz="7400" dirty="0" smtClean="0">
                <a:solidFill>
                  <a:srgbClr val="FF0000"/>
                </a:solidFill>
              </a:rPr>
              <a:t> </a:t>
            </a:r>
          </a:p>
          <a:p>
            <a:r>
              <a:rPr lang="ru-RU" sz="7400" dirty="0" smtClean="0">
                <a:solidFill>
                  <a:srgbClr val="FF0000"/>
                </a:solidFill>
              </a:rPr>
              <a:t>Проведение Фестиваля методических идей «В мир методик и педагогических технологий загляни…»:</a:t>
            </a:r>
          </a:p>
          <a:p>
            <a:pPr lvl="0"/>
            <a:r>
              <a:rPr lang="ru-RU" sz="7400" dirty="0" smtClean="0">
                <a:solidFill>
                  <a:srgbClr val="FF0000"/>
                </a:solidFill>
              </a:rPr>
              <a:t>Панорама методических идей: открытые уроки, мастер-классы.</a:t>
            </a:r>
          </a:p>
          <a:p>
            <a:pPr lvl="0"/>
            <a:r>
              <a:rPr lang="ru-RU" sz="7400" dirty="0" smtClean="0">
                <a:solidFill>
                  <a:srgbClr val="FF0000"/>
                </a:solidFill>
              </a:rPr>
              <a:t>Выступление с </a:t>
            </a:r>
            <a:r>
              <a:rPr lang="ru-RU" sz="7400" dirty="0" err="1" smtClean="0">
                <a:solidFill>
                  <a:srgbClr val="FF0000"/>
                </a:solidFill>
              </a:rPr>
              <a:t>самообобщениями</a:t>
            </a:r>
            <a:r>
              <a:rPr lang="ru-RU" sz="7400" dirty="0" smtClean="0">
                <a:solidFill>
                  <a:srgbClr val="FF0000"/>
                </a:solidFill>
              </a:rPr>
              <a:t> опыта работы.</a:t>
            </a:r>
          </a:p>
          <a:p>
            <a:pPr lvl="0"/>
            <a:r>
              <a:rPr lang="ru-RU" sz="7400" dirty="0" smtClean="0">
                <a:solidFill>
                  <a:srgbClr val="FF0000"/>
                </a:solidFill>
              </a:rPr>
              <a:t>Педагогический автограф: презентация педагогических достижений учителей, защита </a:t>
            </a:r>
            <a:r>
              <a:rPr lang="ru-RU" sz="7400" dirty="0" err="1" smtClean="0">
                <a:solidFill>
                  <a:srgbClr val="FF0000"/>
                </a:solidFill>
              </a:rPr>
              <a:t>портфолио</a:t>
            </a:r>
            <a:r>
              <a:rPr lang="ru-RU" sz="7400" dirty="0" smtClean="0">
                <a:solidFill>
                  <a:srgbClr val="FF0000"/>
                </a:solidFill>
              </a:rPr>
              <a:t>.</a:t>
            </a:r>
          </a:p>
          <a:p>
            <a:pPr lvl="0"/>
            <a:r>
              <a:rPr lang="ru-RU" sz="7400" dirty="0" smtClean="0">
                <a:solidFill>
                  <a:srgbClr val="FF0000"/>
                </a:solidFill>
              </a:rPr>
              <a:t>Творческие отчеты педагогов.</a:t>
            </a:r>
          </a:p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entury Schoolbook" pitchFamily="18" charset="0"/>
              </a:rPr>
              <a:t>МОТИВАЦИЯ УЧЕНИЯ – </a:t>
            </a:r>
            <a:br>
              <a:rPr lang="ru-RU" sz="3200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entury Schoolbook" pitchFamily="18" charset="0"/>
              </a:rPr>
            </a:br>
            <a:r>
              <a:rPr lang="ru-RU" sz="3200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entury Schoolbook" pitchFamily="18" charset="0"/>
              </a:rPr>
              <a:t>ОСНОВНОЕ УСЛОВИЕ УСПЕШНОГО ОБУЧЕНИЯ</a:t>
            </a:r>
            <a:endParaRPr lang="ru-RU" dirty="0">
              <a:solidFill>
                <a:srgbClr val="C00000"/>
              </a:solidFill>
              <a:latin typeface="Century Schoolbook" pitchFamily="18" charset="0"/>
            </a:endParaRPr>
          </a:p>
        </p:txBody>
      </p:sp>
      <p:pic>
        <p:nvPicPr>
          <p:cNvPr id="50177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3533775" y="2558256"/>
            <a:ext cx="2076450" cy="260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0"/>
            <a:ext cx="7467600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положительные моменты: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1428736"/>
            <a:ext cx="7467600" cy="4873752"/>
          </a:xfrm>
        </p:spPr>
        <p:txBody>
          <a:bodyPr/>
          <a:lstStyle/>
          <a:p>
            <a:pPr marL="590550" indent="-590550">
              <a:buClr>
                <a:srgbClr val="FF0000"/>
              </a:buClr>
              <a:buSzTx/>
              <a:buFont typeface="Wingdings" pitchFamily="2" charset="2"/>
              <a:buChar char="Ø"/>
            </a:pPr>
            <a:r>
              <a:rPr lang="ru-RU" b="1" dirty="0" smtClean="0"/>
              <a:t>соответствие материала по сложности и типу класса;</a:t>
            </a:r>
            <a:endParaRPr lang="ru-RU" dirty="0" smtClean="0"/>
          </a:p>
          <a:p>
            <a:pPr marL="590550" indent="-590550">
              <a:buClr>
                <a:srgbClr val="FF0000"/>
              </a:buClr>
              <a:buSzTx/>
              <a:buFont typeface="Wingdings" pitchFamily="2" charset="2"/>
              <a:buChar char="Ø"/>
            </a:pPr>
            <a:r>
              <a:rPr lang="ru-RU" b="1" dirty="0" smtClean="0"/>
              <a:t>оптимальный темп урока;</a:t>
            </a:r>
            <a:endParaRPr lang="ru-RU" dirty="0" smtClean="0"/>
          </a:p>
          <a:p>
            <a:pPr marL="590550" indent="-590550">
              <a:buClr>
                <a:srgbClr val="FF0000"/>
              </a:buClr>
              <a:buSzTx/>
              <a:buFont typeface="Wingdings" pitchFamily="2" charset="2"/>
              <a:buChar char="Ø"/>
            </a:pPr>
            <a:r>
              <a:rPr lang="ru-RU" b="1" dirty="0" smtClean="0"/>
              <a:t>общая эрудиция учителей;</a:t>
            </a:r>
            <a:endParaRPr lang="ru-RU" dirty="0" smtClean="0"/>
          </a:p>
          <a:p>
            <a:pPr marL="590550" indent="-590550">
              <a:buClr>
                <a:srgbClr val="FF0000"/>
              </a:buClr>
              <a:buSzTx/>
              <a:buFont typeface="Wingdings" pitchFamily="2" charset="2"/>
              <a:buChar char="Ø"/>
            </a:pPr>
            <a:r>
              <a:rPr lang="ru-RU" b="1" dirty="0" smtClean="0"/>
              <a:t>культура и выразительность речи</a:t>
            </a:r>
          </a:p>
          <a:p>
            <a:pPr marL="590550" indent="-590550">
              <a:buClr>
                <a:srgbClr val="FF0000"/>
              </a:buClr>
              <a:buSzTx/>
              <a:buNone/>
            </a:pPr>
            <a:r>
              <a:rPr lang="ru-RU" b="1" dirty="0" smtClean="0"/>
              <a:t>    учителей;</a:t>
            </a:r>
            <a:endParaRPr lang="ru-RU" dirty="0" smtClean="0"/>
          </a:p>
          <a:p>
            <a:pPr marL="590550" indent="-590550">
              <a:buClr>
                <a:srgbClr val="FF0000"/>
              </a:buClr>
              <a:buSzTx/>
              <a:buFont typeface="Wingdings" pitchFamily="2" charset="2"/>
              <a:buChar char="Ø"/>
            </a:pPr>
            <a:r>
              <a:rPr lang="ru-RU" b="1" dirty="0" smtClean="0"/>
              <a:t>сотрудничество </a:t>
            </a:r>
          </a:p>
          <a:p>
            <a:pPr marL="590550" indent="-590550">
              <a:buClr>
                <a:srgbClr val="FF0000"/>
              </a:buClr>
              <a:buSzTx/>
              <a:buNone/>
            </a:pPr>
            <a:r>
              <a:rPr lang="ru-RU" b="1" dirty="0" smtClean="0"/>
              <a:t>        с учащимися.</a:t>
            </a:r>
            <a:endParaRPr lang="ru-RU" dirty="0" smtClean="0"/>
          </a:p>
          <a:p>
            <a:pPr marL="590550" indent="-590550"/>
            <a:endParaRPr lang="ru-RU" dirty="0" smtClean="0"/>
          </a:p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42" y="4429132"/>
            <a:ext cx="3032377" cy="2190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90550" indent="-590550" algn="ctr"/>
            <a:r>
              <a:rPr lang="ru-RU" b="1" dirty="0" smtClean="0"/>
              <a:t> </a:t>
            </a:r>
            <a:r>
              <a:rPr lang="ru-RU" sz="3600" b="1" dirty="0" smtClean="0">
                <a:solidFill>
                  <a:srgbClr val="C00000"/>
                </a:solidFill>
              </a:rPr>
              <a:t>негативные моменты: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3971924" cy="4873752"/>
          </a:xfrm>
        </p:spPr>
        <p:txBody>
          <a:bodyPr>
            <a:normAutofit fontScale="92500"/>
          </a:bodyPr>
          <a:lstStyle/>
          <a:p>
            <a:pPr>
              <a:buClr>
                <a:srgbClr val="FF0000"/>
              </a:buClr>
              <a:buSzTx/>
              <a:buFont typeface="Wingdings" pitchFamily="2" charset="2"/>
              <a:buChar char="Ø"/>
            </a:pPr>
            <a:r>
              <a:rPr lang="ru-RU" b="1" dirty="0" smtClean="0"/>
              <a:t>недостаточная мотивация</a:t>
            </a:r>
          </a:p>
          <a:p>
            <a:pPr>
              <a:buClr>
                <a:srgbClr val="FF0000"/>
              </a:buClr>
              <a:buSzTx/>
              <a:buNone/>
            </a:pPr>
            <a:r>
              <a:rPr lang="ru-RU" b="1" dirty="0"/>
              <a:t> </a:t>
            </a:r>
            <a:r>
              <a:rPr lang="ru-RU" b="1" dirty="0" smtClean="0"/>
              <a:t>   учащихся;</a:t>
            </a:r>
            <a:endParaRPr lang="ru-RU" dirty="0" smtClean="0"/>
          </a:p>
          <a:p>
            <a:pPr>
              <a:buClr>
                <a:srgbClr val="FF0000"/>
              </a:buClr>
              <a:buSzTx/>
              <a:buFont typeface="Wingdings" pitchFamily="2" charset="2"/>
              <a:buChar char="Ø"/>
            </a:pPr>
            <a:r>
              <a:rPr lang="ru-RU" b="1" dirty="0" smtClean="0"/>
              <a:t>стандартность форм работы на уроке;</a:t>
            </a:r>
            <a:endParaRPr lang="ru-RU" dirty="0" smtClean="0"/>
          </a:p>
          <a:p>
            <a:pPr>
              <a:buClr>
                <a:srgbClr val="FF0000"/>
              </a:buClr>
              <a:buSzTx/>
              <a:buFont typeface="Wingdings" pitchFamily="2" charset="2"/>
              <a:buChar char="Ø"/>
            </a:pPr>
            <a:r>
              <a:rPr lang="ru-RU" b="1" dirty="0" smtClean="0"/>
              <a:t>недостаточное внимание к созданию ситуации успеха на уроке.</a:t>
            </a:r>
          </a:p>
          <a:p>
            <a:endParaRPr lang="ru-RU" dirty="0"/>
          </a:p>
        </p:txBody>
      </p:sp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2571744"/>
            <a:ext cx="3954696" cy="2547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МОТИВАЦИЯ УЧЕНИЯ – ОСНОВНОЕ </a:t>
            </a:r>
            <a:b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УСЛОВИЕ УСПЕШНОГО ОБУЧЕНИЯ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57554" y="1357298"/>
            <a:ext cx="5257808" cy="3257560"/>
          </a:xfrm>
        </p:spPr>
        <p:txBody>
          <a:bodyPr>
            <a:normAutofit fontScale="77500" lnSpcReduction="20000"/>
          </a:bodyPr>
          <a:lstStyle/>
          <a:p>
            <a:r>
              <a:rPr lang="ru-RU" sz="20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МОТИВ</a:t>
            </a:r>
          </a:p>
          <a:p>
            <a:r>
              <a:rPr lang="ru-RU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от латинского) – приводить в движение, толкать. </a:t>
            </a:r>
          </a:p>
          <a:p>
            <a:r>
              <a:rPr lang="ru-RU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Это побуждение к деятельности, связанное с удовлетворением потребности человека.</a:t>
            </a:r>
          </a:p>
          <a:p>
            <a:r>
              <a:rPr lang="ru-RU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МОТИВАЦИЯ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– </a:t>
            </a: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побуждение, вызывающее активность и определяющие его направленность.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– совокупность побуждений </a:t>
            </a:r>
          </a:p>
          <a:p>
            <a:pPr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к деятельности.</a:t>
            </a:r>
          </a:p>
          <a:p>
            <a:endParaRPr lang="ru-RU" dirty="0"/>
          </a:p>
        </p:txBody>
      </p:sp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714620"/>
            <a:ext cx="2714644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>
          <a:xfrm>
            <a:off x="571472" y="0"/>
            <a:ext cx="7467600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C00000"/>
                </a:solidFill>
                <a:latin typeface="Century Schoolbook" pitchFamily="18" charset="0"/>
                <a:cs typeface="Arial" pitchFamily="34" charset="0"/>
              </a:rPr>
              <a:t>Содержание: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1285852" y="1142984"/>
            <a:ext cx="7467600" cy="48736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Портрет современного учителя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Взаимоотношения между участниками образовательного процесса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Профессиональное становление учителя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Роль мотивации в процессе обучения</a:t>
            </a:r>
          </a:p>
          <a:p>
            <a:pPr eaLnBrk="1" hangingPunct="1">
              <a:lnSpc>
                <a:spcPct val="90000"/>
              </a:lnSpc>
              <a:buNone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2800" i="1" dirty="0" smtClean="0"/>
          </a:p>
        </p:txBody>
      </p:sp>
      <p:pic>
        <p:nvPicPr>
          <p:cNvPr id="4" name="Picture 5" descr="j029912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4375150"/>
            <a:ext cx="2952750" cy="248285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57158" y="357166"/>
            <a:ext cx="8429684" cy="6215106"/>
          </a:xfrm>
          <a:prstGeom prst="rect">
            <a:avLst/>
          </a:prstGeom>
          <a:noFill/>
          <a:ln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142984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МОТИВАЦИЯ УЧЕНИЯ – ОСНОВНОЕ УСЛОВИЕ УСПЕШНОГО ОБУЧЕНИЯ </a:t>
            </a:r>
            <a:b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3214686"/>
            <a:ext cx="7467600" cy="4873752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E01E76"/>
                </a:solidFill>
                <a:latin typeface="Century Gothic" pitchFamily="34" charset="0"/>
              </a:rPr>
              <a:t>   </a:t>
            </a:r>
            <a:r>
              <a:rPr lang="ru-RU" b="1" dirty="0" smtClean="0">
                <a:latin typeface="Century Gothic" pitchFamily="34" charset="0"/>
              </a:rPr>
              <a:t> «</a:t>
            </a: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ВСЕ НАШИ ЗАМЫСЛЫ , ВСЕ ПОИСКИ И ПОСТРОЕНИЯ ПРЕВРАЩАЮТСЯ В ПРАХ, ЕСЛИ У УЧЕНИКА НЕТ ЖЕЛАНИЯ УЧИТЬСЯ»</a:t>
            </a:r>
          </a:p>
          <a:p>
            <a:pPr algn="r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В. А. Сухомлинский</a:t>
            </a:r>
          </a:p>
          <a:p>
            <a:pPr algn="r"/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28596" y="2268660"/>
          <a:ext cx="8072494" cy="4589340"/>
        </p:xfrm>
        <a:graphic>
          <a:graphicData uri="http://schemas.openxmlformats.org/drawingml/2006/table">
            <a:tbl>
              <a:tblPr/>
              <a:tblGrid>
                <a:gridCol w="3380432"/>
                <a:gridCol w="4692062"/>
              </a:tblGrid>
              <a:tr h="3831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err="1" smtClean="0">
                          <a:latin typeface="Times New Roman"/>
                          <a:ea typeface="Times New Roman"/>
                        </a:rPr>
                        <a:t>Целеполагание</a:t>
                      </a:r>
                      <a:endParaRPr lang="ru-RU" sz="20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63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Вид, формы и методы проведения урока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63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Использование современных педагогических технологий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63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Приемы обратной связи на уроке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63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Приемы оценки знаний обучающихся на уроке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63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Виды и формы контроля по предметам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28596" y="285728"/>
            <a:ext cx="807945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+mj-lt"/>
              </a:rPr>
              <a:t>Приемы создания ситуации успеха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+mj-lt"/>
              </a:rPr>
              <a:t>на уроке</a:t>
            </a:r>
            <a:endParaRPr lang="ru-RU" sz="32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4300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3636" y="2143116"/>
            <a:ext cx="2270727" cy="2281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1327" y="2551837"/>
            <a:ext cx="8481361" cy="1754326"/>
          </a:xfrm>
          <a:prstGeom prst="rect">
            <a:avLst/>
          </a:prstGeom>
          <a:noFill/>
        </p:spPr>
        <p:txBody>
          <a:bodyPr wrap="none" lIns="91440" tIns="45720" rIns="91440" bIns="45720" anchor="ctr"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Спасибо за участие </a:t>
            </a:r>
          </a:p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 внимание!</a:t>
            </a:r>
            <a:endParaRPr lang="ru-RU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478809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st2.depositphotos.com/5606164/8697/v/950/depositphotos_86972384-stock-illustration-teacher-on-a-white-background.jpg"/>
          <p:cNvPicPr/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285720" y="-395287"/>
            <a:ext cx="8643998" cy="7648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4"/>
          <p:cNvSpPr>
            <a:spLocks noGrp="1"/>
          </p:cNvSpPr>
          <p:nvPr>
            <p:ph type="title"/>
          </p:nvPr>
        </p:nvSpPr>
        <p:spPr>
          <a:xfrm>
            <a:off x="428596" y="642918"/>
            <a:ext cx="7467600" cy="71438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</a:br>
            <a:endParaRPr lang="ru-RU" sz="3200" dirty="0">
              <a:latin typeface="Century Schoolbook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2214546" y="1984248"/>
            <a:ext cx="7467600" cy="4873752"/>
          </a:xfrm>
        </p:spPr>
        <p:txBody>
          <a:bodyPr numCol="2"/>
          <a:lstStyle/>
          <a:p>
            <a:r>
              <a:rPr lang="ru-RU" sz="2000" dirty="0" smtClean="0"/>
              <a:t>сообразительный, </a:t>
            </a:r>
          </a:p>
          <a:p>
            <a:r>
              <a:rPr lang="ru-RU" sz="2000" dirty="0" smtClean="0"/>
              <a:t>умный, </a:t>
            </a:r>
          </a:p>
          <a:p>
            <a:r>
              <a:rPr lang="ru-RU" sz="2000" dirty="0" smtClean="0"/>
              <a:t>самостоятельно мыслящий, </a:t>
            </a:r>
          </a:p>
          <a:p>
            <a:r>
              <a:rPr lang="ru-RU" sz="2000" dirty="0" smtClean="0"/>
              <a:t>любящий науку и учение, </a:t>
            </a:r>
          </a:p>
          <a:p>
            <a:r>
              <a:rPr lang="ru-RU" sz="2000" dirty="0" smtClean="0"/>
              <a:t>мудрый, </a:t>
            </a:r>
          </a:p>
          <a:p>
            <a:r>
              <a:rPr lang="ru-RU" sz="2000" dirty="0" smtClean="0"/>
              <a:t>ответственный, </a:t>
            </a:r>
          </a:p>
          <a:p>
            <a:r>
              <a:rPr lang="ru-RU" sz="2000" dirty="0" smtClean="0"/>
              <a:t>трудолюбивый, </a:t>
            </a:r>
          </a:p>
          <a:p>
            <a:r>
              <a:rPr lang="ru-RU" sz="2000" dirty="0" smtClean="0"/>
              <a:t>опрятный, </a:t>
            </a:r>
          </a:p>
          <a:p>
            <a:r>
              <a:rPr lang="ru-RU" sz="2000" dirty="0" smtClean="0"/>
              <a:t>пунктуальный, </a:t>
            </a:r>
          </a:p>
          <a:p>
            <a:r>
              <a:rPr lang="ru-RU" sz="2000" dirty="0" smtClean="0"/>
              <a:t>тактичный, </a:t>
            </a:r>
          </a:p>
          <a:p>
            <a:r>
              <a:rPr lang="ru-RU" sz="2000" dirty="0" smtClean="0"/>
              <a:t>воспитанный, </a:t>
            </a:r>
          </a:p>
          <a:p>
            <a:r>
              <a:rPr lang="ru-RU" sz="2000" dirty="0" smtClean="0"/>
              <a:t>интересный, </a:t>
            </a:r>
          </a:p>
          <a:p>
            <a:r>
              <a:rPr lang="ru-RU" sz="2000" dirty="0" smtClean="0"/>
              <a:t>активный, </a:t>
            </a:r>
          </a:p>
          <a:p>
            <a:r>
              <a:rPr lang="ru-RU" sz="2000" dirty="0" smtClean="0"/>
              <a:t>независимый,  </a:t>
            </a:r>
          </a:p>
          <a:p>
            <a:r>
              <a:rPr lang="ru-RU" sz="2000" dirty="0" smtClean="0"/>
              <a:t>солидный; </a:t>
            </a:r>
          </a:p>
          <a:p>
            <a:r>
              <a:rPr lang="ru-RU" sz="2000" dirty="0" smtClean="0"/>
              <a:t>а также это человек, уважающий людей, патриот и индивидуальность.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8" name="Picture 13" descr="j02330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857232"/>
            <a:ext cx="2028950" cy="2389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2286000" y="714357"/>
            <a:ext cx="457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Century Schoolbook" pitchFamily="18" charset="0"/>
              </a:rPr>
              <a:t>Примеры качеств современного учителя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3240" y="428604"/>
            <a:ext cx="5614998" cy="5500726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Результаты анкетирования учеников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«</a:t>
            </a:r>
            <a:r>
              <a:rPr lang="ru-RU" sz="2700" dirty="0" smtClean="0">
                <a:solidFill>
                  <a:srgbClr val="C00000"/>
                </a:solidFill>
              </a:rPr>
              <a:t>Удовлетворенность работой школы и педагогического коллектива»</a:t>
            </a:r>
            <a:br>
              <a:rPr lang="ru-RU" sz="2700" dirty="0" smtClean="0">
                <a:solidFill>
                  <a:srgbClr val="C00000"/>
                </a:solidFill>
              </a:rPr>
            </a:br>
            <a:r>
              <a:rPr lang="ru-RU" sz="2700" dirty="0" smtClean="0"/>
              <a:t> </a:t>
            </a:r>
            <a:r>
              <a:rPr lang="ru-RU" sz="27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</a:rPr>
              <a:t/>
            </a:r>
            <a:br>
              <a:rPr lang="ru-RU" sz="2400" b="1" dirty="0" smtClean="0">
                <a:solidFill>
                  <a:schemeClr val="tx1"/>
                </a:solidFill>
              </a:rPr>
            </a:br>
            <a:r>
              <a:rPr lang="ru-RU" sz="2400" b="1" dirty="0" smtClean="0">
                <a:solidFill>
                  <a:schemeClr val="tx1"/>
                </a:solidFill>
              </a:rPr>
              <a:t>Всего в опросе участвовало</a:t>
            </a:r>
            <a:br>
              <a:rPr lang="ru-RU" sz="2400" b="1" dirty="0" smtClean="0">
                <a:solidFill>
                  <a:schemeClr val="tx1"/>
                </a:solidFill>
              </a:rPr>
            </a:b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 smtClean="0"/>
              <a:t>70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</a:rPr>
              <a:t>человек </a:t>
            </a:r>
            <a:br>
              <a:rPr lang="ru-RU" sz="2400" b="1" dirty="0" smtClean="0">
                <a:solidFill>
                  <a:schemeClr val="tx1"/>
                </a:solidFill>
              </a:rPr>
            </a:br>
            <a:r>
              <a:rPr lang="ru-RU" sz="2400" b="1" dirty="0" smtClean="0">
                <a:solidFill>
                  <a:schemeClr val="tx1"/>
                </a:solidFill>
              </a:rPr>
              <a:t>( </a:t>
            </a:r>
            <a:r>
              <a:rPr lang="ru-RU" sz="2400" b="1" dirty="0" smtClean="0">
                <a:solidFill>
                  <a:schemeClr val="tx1"/>
                </a:solidFill>
              </a:rPr>
              <a:t>учащихся 9-11 классов). 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55297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357430"/>
            <a:ext cx="2714676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Учитель должен быть: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- добрым -  13  -  68%</a:t>
            </a:r>
          </a:p>
          <a:p>
            <a:r>
              <a:rPr lang="ru-RU" dirty="0" smtClean="0"/>
              <a:t>- умным, образованным, понятно объяснять - 8 -42%</a:t>
            </a:r>
          </a:p>
          <a:p>
            <a:r>
              <a:rPr lang="ru-RU" dirty="0" smtClean="0"/>
              <a:t>- отзывчивым – 7 – 37%</a:t>
            </a:r>
          </a:p>
          <a:p>
            <a:r>
              <a:rPr lang="ru-RU" dirty="0" smtClean="0"/>
              <a:t>- справедливым, рассудительным – 7 - 37%</a:t>
            </a:r>
          </a:p>
          <a:p>
            <a:r>
              <a:rPr lang="ru-RU" dirty="0" smtClean="0"/>
              <a:t>- спокойным – 4 – 21%</a:t>
            </a:r>
          </a:p>
          <a:p>
            <a:r>
              <a:rPr lang="ru-RU" dirty="0" smtClean="0"/>
              <a:t>- с чувством юмора – 3 – 16%</a:t>
            </a:r>
          </a:p>
          <a:p>
            <a:r>
              <a:rPr lang="ru-RU" dirty="0" smtClean="0"/>
              <a:t>- уважать учеников – 2 - 11%</a:t>
            </a:r>
          </a:p>
          <a:p>
            <a:r>
              <a:rPr lang="ru-RU" dirty="0" smtClean="0"/>
              <a:t>- терпеливым – 2 -11%</a:t>
            </a:r>
          </a:p>
          <a:p>
            <a:r>
              <a:rPr lang="ru-RU" dirty="0" smtClean="0"/>
              <a:t>- общительным – 2 -11%</a:t>
            </a:r>
          </a:p>
          <a:p>
            <a:r>
              <a:rPr lang="ru-RU" dirty="0" smtClean="0"/>
              <a:t>- толерантным –1– 5%</a:t>
            </a:r>
          </a:p>
          <a:p>
            <a:r>
              <a:rPr lang="ru-RU" dirty="0" smtClean="0"/>
              <a:t>- внимательным -1 – 5%</a:t>
            </a:r>
          </a:p>
          <a:p>
            <a:pPr>
              <a:buNone/>
            </a:pPr>
            <a:r>
              <a:rPr lang="ru-RU" dirty="0" smtClean="0"/>
              <a:t> 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Что нравится в работе учителей?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Хорошо преподают, дают знания </a:t>
            </a:r>
            <a:r>
              <a:rPr lang="ru-RU" dirty="0" smtClean="0"/>
              <a:t>–42</a:t>
            </a:r>
            <a:r>
              <a:rPr lang="ru-RU" dirty="0" smtClean="0"/>
              <a:t>%</a:t>
            </a:r>
          </a:p>
          <a:p>
            <a:r>
              <a:rPr lang="ru-RU" dirty="0" smtClean="0"/>
              <a:t>Хорошее отношение к ученикам </a:t>
            </a:r>
            <a:r>
              <a:rPr lang="ru-RU" dirty="0" smtClean="0"/>
              <a:t>–55%</a:t>
            </a:r>
            <a:endParaRPr lang="ru-RU" dirty="0" smtClean="0"/>
          </a:p>
          <a:p>
            <a:r>
              <a:rPr lang="ru-RU" dirty="0" smtClean="0"/>
              <a:t>Отзывчивость -</a:t>
            </a:r>
            <a:r>
              <a:rPr lang="ru-RU" dirty="0" smtClean="0"/>
              <a:t>37</a:t>
            </a:r>
            <a:r>
              <a:rPr lang="ru-RU" dirty="0" smtClean="0"/>
              <a:t>%</a:t>
            </a:r>
            <a:endParaRPr lang="ru-RU" dirty="0" smtClean="0"/>
          </a:p>
          <a:p>
            <a:r>
              <a:rPr lang="ru-RU" dirty="0" smtClean="0"/>
              <a:t>Доброта – </a:t>
            </a:r>
            <a:r>
              <a:rPr lang="ru-RU" dirty="0" smtClean="0"/>
              <a:t>70</a:t>
            </a:r>
            <a:r>
              <a:rPr lang="ru-RU" dirty="0" smtClean="0"/>
              <a:t>%</a:t>
            </a:r>
            <a:endParaRPr lang="ru-RU" dirty="0" smtClean="0"/>
          </a:p>
          <a:p>
            <a:r>
              <a:rPr lang="ru-RU" dirty="0" smtClean="0"/>
              <a:t>Терпение </a:t>
            </a:r>
            <a:r>
              <a:rPr lang="ru-RU" dirty="0" smtClean="0"/>
              <a:t>-25%</a:t>
            </a:r>
            <a:endParaRPr lang="ru-RU" dirty="0" smtClean="0"/>
          </a:p>
          <a:p>
            <a:r>
              <a:rPr lang="ru-RU" dirty="0" smtClean="0"/>
              <a:t>Чувство </a:t>
            </a:r>
            <a:r>
              <a:rPr lang="ru-RU" dirty="0" smtClean="0"/>
              <a:t>юмора-47%</a:t>
            </a:r>
            <a:endParaRPr lang="ru-RU" dirty="0" smtClean="0"/>
          </a:p>
          <a:p>
            <a:r>
              <a:rPr lang="ru-RU" dirty="0" smtClean="0"/>
              <a:t>Свобода </a:t>
            </a:r>
            <a:r>
              <a:rPr lang="ru-RU" dirty="0" smtClean="0"/>
              <a:t>слова-67%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Что не  нравится в работе учителей?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Все </a:t>
            </a:r>
            <a:r>
              <a:rPr lang="ru-RU" dirty="0" smtClean="0"/>
              <a:t>устраивает </a:t>
            </a:r>
            <a:r>
              <a:rPr lang="ru-RU" dirty="0" smtClean="0"/>
              <a:t>- </a:t>
            </a:r>
            <a:r>
              <a:rPr lang="ru-RU" dirty="0" smtClean="0"/>
              <a:t>2</a:t>
            </a:r>
            <a:r>
              <a:rPr lang="ru-RU" dirty="0" smtClean="0"/>
              <a:t>2</a:t>
            </a:r>
            <a:r>
              <a:rPr lang="ru-RU" dirty="0" smtClean="0"/>
              <a:t>%</a:t>
            </a:r>
          </a:p>
          <a:p>
            <a:r>
              <a:rPr lang="ru-RU" dirty="0" smtClean="0"/>
              <a:t>Придирчивость, надоедливость, занудство </a:t>
            </a:r>
            <a:r>
              <a:rPr lang="ru-RU" dirty="0" smtClean="0"/>
              <a:t>-11%</a:t>
            </a:r>
            <a:endParaRPr lang="ru-RU" dirty="0" smtClean="0"/>
          </a:p>
          <a:p>
            <a:r>
              <a:rPr lang="ru-RU" dirty="0" smtClean="0"/>
              <a:t>Много задают домой </a:t>
            </a:r>
            <a:r>
              <a:rPr lang="ru-RU" dirty="0" smtClean="0"/>
              <a:t>– 21%</a:t>
            </a:r>
            <a:endParaRPr lang="ru-RU" dirty="0" smtClean="0"/>
          </a:p>
          <a:p>
            <a:r>
              <a:rPr lang="ru-RU" dirty="0" smtClean="0"/>
              <a:t>Строгие </a:t>
            </a:r>
            <a:r>
              <a:rPr lang="ru-RU" dirty="0" smtClean="0"/>
              <a:t>-13%</a:t>
            </a:r>
            <a:endParaRPr lang="ru-RU" dirty="0" smtClean="0"/>
          </a:p>
          <a:p>
            <a:r>
              <a:rPr lang="ru-RU" dirty="0" smtClean="0"/>
              <a:t>Грубость-13%</a:t>
            </a:r>
            <a:endParaRPr lang="ru-RU" dirty="0" smtClean="0"/>
          </a:p>
          <a:p>
            <a:r>
              <a:rPr lang="ru-RU" dirty="0" smtClean="0"/>
              <a:t>Некоторые учителя не уважают </a:t>
            </a:r>
            <a:r>
              <a:rPr lang="ru-RU" dirty="0" smtClean="0"/>
              <a:t>учеников-21%</a:t>
            </a:r>
            <a:endParaRPr lang="ru-RU" dirty="0" smtClean="0"/>
          </a:p>
          <a:p>
            <a:r>
              <a:rPr lang="ru-RU" dirty="0" smtClean="0"/>
              <a:t>На некоторых учеников не обращают внимания </a:t>
            </a:r>
            <a:r>
              <a:rPr lang="ru-RU" dirty="0" smtClean="0"/>
              <a:t>-12%</a:t>
            </a:r>
            <a:endParaRPr lang="ru-RU" dirty="0" smtClean="0"/>
          </a:p>
          <a:p>
            <a:r>
              <a:rPr lang="ru-RU" dirty="0" smtClean="0"/>
              <a:t>Старые взгляды на новую </a:t>
            </a:r>
            <a:r>
              <a:rPr lang="ru-RU" dirty="0" smtClean="0"/>
              <a:t>моду- 15%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226196"/>
          </a:xfrm>
        </p:spPr>
        <p:txBody>
          <a:bodyPr>
            <a:normAutofit fontScale="90000"/>
          </a:bodyPr>
          <a:lstStyle/>
          <a:p>
            <a:pPr algn="l"/>
            <a:r>
              <a:rPr lang="ru-RU" sz="3600" b="1" dirty="0" smtClean="0">
                <a:solidFill>
                  <a:srgbClr val="C00000"/>
                </a:solidFill>
              </a:rPr>
              <a:t>Что нравится в работе школы:</a:t>
            </a:r>
            <a:r>
              <a:rPr lang="ru-RU" sz="2700" b="1" dirty="0" smtClean="0">
                <a:solidFill>
                  <a:srgbClr val="C00000"/>
                </a:solidFill>
              </a:rPr>
              <a:t/>
            </a:r>
            <a:br>
              <a:rPr lang="ru-RU" sz="2700" b="1" dirty="0" smtClean="0">
                <a:solidFill>
                  <a:srgbClr val="C00000"/>
                </a:solidFill>
              </a:rPr>
            </a:br>
            <a:r>
              <a:rPr lang="ru-RU" sz="2700" b="1" dirty="0" smtClean="0">
                <a:solidFill>
                  <a:schemeClr val="tx1"/>
                </a:solidFill>
              </a:rPr>
              <a:t>мероприятия, праздники </a:t>
            </a:r>
            <a:r>
              <a:rPr lang="ru-RU" sz="2700" b="1" dirty="0" smtClean="0">
                <a:solidFill>
                  <a:schemeClr val="tx1"/>
                </a:solidFill>
              </a:rPr>
              <a:t> -12</a:t>
            </a:r>
            <a:r>
              <a:rPr lang="ru-RU" sz="2700" b="1" dirty="0" smtClean="0">
                <a:solidFill>
                  <a:schemeClr val="tx1"/>
                </a:solidFill>
              </a:rPr>
              <a:t>%</a:t>
            </a:r>
            <a:br>
              <a:rPr lang="ru-RU" sz="2700" b="1" dirty="0" smtClean="0">
                <a:solidFill>
                  <a:schemeClr val="tx1"/>
                </a:solidFill>
              </a:rPr>
            </a:br>
            <a:r>
              <a:rPr lang="ru-RU" sz="2700" b="1" dirty="0" smtClean="0">
                <a:solidFill>
                  <a:schemeClr val="tx1"/>
                </a:solidFill>
              </a:rPr>
              <a:t>можно получить новые знания, хорошо обучают </a:t>
            </a:r>
            <a:r>
              <a:rPr lang="ru-RU" sz="2700" b="1" dirty="0" smtClean="0">
                <a:solidFill>
                  <a:schemeClr val="tx1"/>
                </a:solidFill>
              </a:rPr>
              <a:t>-</a:t>
            </a:r>
            <a:r>
              <a:rPr lang="ru-RU" sz="2700" b="1" dirty="0" smtClean="0"/>
              <a:t>2</a:t>
            </a:r>
            <a:r>
              <a:rPr lang="ru-RU" sz="2700" b="1" dirty="0" smtClean="0">
                <a:solidFill>
                  <a:schemeClr val="tx1"/>
                </a:solidFill>
              </a:rPr>
              <a:t>3%</a:t>
            </a:r>
            <a:r>
              <a:rPr lang="ru-RU" sz="2700" b="1" dirty="0" smtClean="0">
                <a:solidFill>
                  <a:schemeClr val="tx1"/>
                </a:solidFill>
              </a:rPr>
              <a:t/>
            </a:r>
            <a:br>
              <a:rPr lang="ru-RU" sz="2700" b="1" dirty="0" smtClean="0">
                <a:solidFill>
                  <a:schemeClr val="tx1"/>
                </a:solidFill>
              </a:rPr>
            </a:br>
            <a:r>
              <a:rPr lang="ru-RU" sz="2700" b="1" dirty="0" smtClean="0">
                <a:solidFill>
                  <a:schemeClr val="tx1"/>
                </a:solidFill>
              </a:rPr>
              <a:t>участие в соревнованиях – </a:t>
            </a:r>
            <a:r>
              <a:rPr lang="ru-RU" sz="2700" b="1" dirty="0" smtClean="0">
                <a:solidFill>
                  <a:schemeClr val="tx1"/>
                </a:solidFill>
              </a:rPr>
              <a:t>25%</a:t>
            </a:r>
            <a:r>
              <a:rPr lang="ru-RU" sz="2700" b="1" dirty="0" smtClean="0">
                <a:solidFill>
                  <a:schemeClr val="tx1"/>
                </a:solidFill>
              </a:rPr>
              <a:t/>
            </a:r>
            <a:br>
              <a:rPr lang="ru-RU" sz="2700" b="1" dirty="0" smtClean="0">
                <a:solidFill>
                  <a:schemeClr val="tx1"/>
                </a:solidFill>
              </a:rPr>
            </a:br>
            <a:r>
              <a:rPr lang="ru-RU" sz="2700" b="1" dirty="0" smtClean="0">
                <a:solidFill>
                  <a:schemeClr val="tx1"/>
                </a:solidFill>
              </a:rPr>
              <a:t> </a:t>
            </a:r>
            <a:r>
              <a:rPr lang="ru-RU" sz="2700" b="1" dirty="0" smtClean="0">
                <a:solidFill>
                  <a:schemeClr val="tx1"/>
                </a:solidFill>
              </a:rPr>
              <a:t>организованность -10%</a:t>
            </a:r>
            <a:r>
              <a:rPr lang="ru-RU" sz="2700" b="1" dirty="0" smtClean="0">
                <a:solidFill>
                  <a:schemeClr val="tx1"/>
                </a:solidFill>
              </a:rPr>
              <a:t/>
            </a:r>
            <a:br>
              <a:rPr lang="ru-RU" sz="2700" b="1" dirty="0" smtClean="0">
                <a:solidFill>
                  <a:schemeClr val="tx1"/>
                </a:solidFill>
              </a:rPr>
            </a:br>
            <a:r>
              <a:rPr lang="ru-RU" sz="2700" b="1" dirty="0" smtClean="0">
                <a:solidFill>
                  <a:schemeClr val="tx1"/>
                </a:solidFill>
              </a:rPr>
              <a:t>начало </a:t>
            </a:r>
            <a:r>
              <a:rPr lang="ru-RU" sz="2700" b="1" dirty="0" smtClean="0">
                <a:solidFill>
                  <a:schemeClr val="tx1"/>
                </a:solidFill>
              </a:rPr>
              <a:t>уроков с </a:t>
            </a:r>
            <a:r>
              <a:rPr lang="ru-RU" sz="2700" b="1" dirty="0" smtClean="0">
                <a:solidFill>
                  <a:schemeClr val="tx1"/>
                </a:solidFill>
              </a:rPr>
              <a:t>8.00-30%</a:t>
            </a:r>
            <a:r>
              <a:rPr lang="ru-RU" sz="2700" b="1" dirty="0" smtClean="0">
                <a:solidFill>
                  <a:schemeClr val="tx1"/>
                </a:solidFill>
              </a:rPr>
              <a:t/>
            </a:r>
            <a:br>
              <a:rPr lang="ru-RU" sz="2700" b="1" dirty="0" smtClean="0">
                <a:solidFill>
                  <a:schemeClr val="tx1"/>
                </a:solidFill>
              </a:rPr>
            </a:br>
            <a:r>
              <a:rPr lang="ru-RU" sz="2700" b="1" dirty="0" smtClean="0">
                <a:solidFill>
                  <a:schemeClr val="tx1"/>
                </a:solidFill>
              </a:rPr>
              <a:t> ничего </a:t>
            </a:r>
            <a:r>
              <a:rPr lang="ru-RU" sz="2700" b="1" dirty="0" smtClean="0">
                <a:solidFill>
                  <a:schemeClr val="tx1"/>
                </a:solidFill>
              </a:rPr>
              <a:t>– 15%</a:t>
            </a:r>
            <a:r>
              <a:rPr lang="ru-RU" sz="2700" dirty="0" smtClean="0">
                <a:solidFill>
                  <a:schemeClr val="tx1"/>
                </a:solidFill>
              </a:rPr>
              <a:t/>
            </a:r>
            <a:br>
              <a:rPr lang="ru-RU" sz="2700" dirty="0" smtClean="0">
                <a:solidFill>
                  <a:schemeClr val="tx1"/>
                </a:solidFill>
              </a:rPr>
            </a:br>
            <a:r>
              <a:rPr lang="ru-RU" sz="3100" b="1" dirty="0" smtClean="0">
                <a:solidFill>
                  <a:srgbClr val="C00000"/>
                </a:solidFill>
              </a:rPr>
              <a:t>Что не нравится в работе школы:</a:t>
            </a:r>
            <a:r>
              <a:rPr lang="ru-RU" sz="2700" b="1" dirty="0" smtClean="0">
                <a:solidFill>
                  <a:srgbClr val="C00000"/>
                </a:solidFill>
              </a:rPr>
              <a:t/>
            </a:r>
            <a:br>
              <a:rPr lang="ru-RU" sz="2700" b="1" dirty="0" smtClean="0">
                <a:solidFill>
                  <a:srgbClr val="C00000"/>
                </a:solidFill>
              </a:rPr>
            </a:br>
            <a:r>
              <a:rPr lang="ru-RU" sz="2700" b="1" dirty="0" smtClean="0">
                <a:solidFill>
                  <a:schemeClr val="tx1"/>
                </a:solidFill>
              </a:rPr>
              <a:t> еженедельные конкурсы, мероприятия </a:t>
            </a:r>
            <a:r>
              <a:rPr lang="ru-RU" sz="2700" b="1" dirty="0" smtClean="0">
                <a:solidFill>
                  <a:schemeClr val="tx1"/>
                </a:solidFill>
              </a:rPr>
              <a:t>– 31%</a:t>
            </a:r>
            <a:r>
              <a:rPr lang="ru-RU" sz="2700" b="1" dirty="0" smtClean="0">
                <a:solidFill>
                  <a:schemeClr val="tx1"/>
                </a:solidFill>
              </a:rPr>
              <a:t/>
            </a:r>
            <a:br>
              <a:rPr lang="ru-RU" sz="2700" b="1" dirty="0" smtClean="0">
                <a:solidFill>
                  <a:schemeClr val="tx1"/>
                </a:solidFill>
              </a:rPr>
            </a:br>
            <a:r>
              <a:rPr lang="ru-RU" sz="2700" b="1" dirty="0" smtClean="0">
                <a:solidFill>
                  <a:schemeClr val="tx1"/>
                </a:solidFill>
              </a:rPr>
              <a:t> холодно, отопление </a:t>
            </a:r>
            <a:r>
              <a:rPr lang="ru-RU" sz="2700" b="1" dirty="0" smtClean="0">
                <a:solidFill>
                  <a:schemeClr val="tx1"/>
                </a:solidFill>
              </a:rPr>
              <a:t>-32%</a:t>
            </a:r>
            <a:r>
              <a:rPr lang="ru-RU" sz="2700" b="1" dirty="0" smtClean="0">
                <a:solidFill>
                  <a:schemeClr val="tx1"/>
                </a:solidFill>
              </a:rPr>
              <a:t/>
            </a:r>
            <a:br>
              <a:rPr lang="ru-RU" sz="2700" b="1" dirty="0" smtClean="0">
                <a:solidFill>
                  <a:schemeClr val="tx1"/>
                </a:solidFill>
              </a:rPr>
            </a:br>
            <a:r>
              <a:rPr lang="ru-RU" sz="2700" b="1" dirty="0" smtClean="0">
                <a:solidFill>
                  <a:schemeClr val="tx1"/>
                </a:solidFill>
              </a:rPr>
              <a:t>рано вставать – </a:t>
            </a:r>
            <a:r>
              <a:rPr lang="ru-RU" sz="2700" b="1" dirty="0" smtClean="0">
                <a:solidFill>
                  <a:schemeClr val="tx1"/>
                </a:solidFill>
              </a:rPr>
              <a:t>20%</a:t>
            </a:r>
            <a:r>
              <a:rPr lang="ru-RU" sz="2700" b="1" dirty="0" smtClean="0">
                <a:solidFill>
                  <a:schemeClr val="tx1"/>
                </a:solidFill>
              </a:rPr>
              <a:t/>
            </a:r>
            <a:br>
              <a:rPr lang="ru-RU" sz="2700" b="1" dirty="0" smtClean="0">
                <a:solidFill>
                  <a:schemeClr val="tx1"/>
                </a:solidFill>
              </a:rPr>
            </a:br>
            <a:r>
              <a:rPr lang="ru-RU" sz="2700" b="1" dirty="0" smtClean="0">
                <a:solidFill>
                  <a:schemeClr val="tx1"/>
                </a:solidFill>
              </a:rPr>
              <a:t>плотное расписание-7%</a:t>
            </a:r>
            <a:r>
              <a:rPr lang="ru-RU" sz="2400" dirty="0" smtClean="0">
                <a:solidFill>
                  <a:schemeClr val="tx1"/>
                </a:solidFill>
              </a:rPr>
              <a:t/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/>
            </a:r>
            <a:br>
              <a:rPr lang="ru-RU" sz="2400" dirty="0" smtClean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5" name="Picture 5" descr="сканирование"/>
          <p:cNvPicPr>
            <a:picLocks noChangeAspect="1" noChangeArrowheads="1"/>
          </p:cNvPicPr>
          <p:nvPr/>
        </p:nvPicPr>
        <p:blipFill>
          <a:blip r:embed="rId2">
            <a:lum bright="-40000" contrast="60000"/>
            <a:grayscl/>
          </a:blip>
          <a:srcRect l="59186" t="69923" r="17868" b="3862"/>
          <a:stretch>
            <a:fillRect/>
          </a:stretch>
        </p:blipFill>
        <p:spPr bwMode="auto">
          <a:xfrm>
            <a:off x="6500826" y="5000636"/>
            <a:ext cx="1785950" cy="185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1519</TotalTime>
  <Words>571</Words>
  <Application>Microsoft Office PowerPoint</Application>
  <PresentationFormat>Экран (4:3)</PresentationFormat>
  <Paragraphs>131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 </vt:lpstr>
      <vt:lpstr>Содержание:</vt:lpstr>
      <vt:lpstr>Слайд 3</vt:lpstr>
      <vt:lpstr>                              </vt:lpstr>
      <vt:lpstr>Результаты анкетирования учеников «Удовлетворенность работой школы и педагогического коллектива»    Всего в опросе участвовало  70 человек  ( учащихся 9-11 классов). </vt:lpstr>
      <vt:lpstr>Учитель должен быть:</vt:lpstr>
      <vt:lpstr>Что нравится в работе учителей?</vt:lpstr>
      <vt:lpstr>Что не  нравится в работе учителей?</vt:lpstr>
      <vt:lpstr>Что нравится в работе школы: мероприятия, праздники  -12% можно получить новые знания, хорошо обучают -23% участие в соревнованиях – 25%  организованность -10% начало уроков с 8.00-30%  ничего – 15% Что не нравится в работе школы:  еженедельные конкурсы, мероприятия – 31%  холодно, отопление -32% рано вставать – 20% плотное расписание-7%  </vt:lpstr>
      <vt:lpstr> Хотели бы в будущем работать учителем? Да –37%;    нет  - 63 % Что вас привлекает в работе учителя?  - Общение с детьми, с молодым поколением -13% -обучать новому -10% - зарплата – 1% Что останавливает от выбора профессии учитель Заработная плата – 7% не знаешь, получится ли? – 21% подготовка к урокам, проверка тетрадей -22% работа  учителем забирает много времени – 18% бессонные ночи -6% Необходима ли профессия учителя в наше время Да, необходима  -70% Нет  - 0      </vt:lpstr>
      <vt:lpstr>Взаимодействия между участниками образовательного процесса</vt:lpstr>
      <vt:lpstr>Что влияет на качество работы учителя ? - поведение учеников  - настроение  - образование  - подход и отношение к предмету  - нормальные отношения с учениками  - окружение  - выполнение дом. задания учениками  - опыт  - открытость  - целеустремленность  - характер  - доброта, понимание -оптимизм -импровизация - молодость</vt:lpstr>
      <vt:lpstr>Комплексный план работы по общешкольной методической теме </vt:lpstr>
      <vt:lpstr>2022-2023 учебный год Практическое исследование проблемы. </vt:lpstr>
      <vt:lpstr>  2023-2024 учебный год Подведение итогов работы по проблеме. </vt:lpstr>
      <vt:lpstr>МОТИВАЦИЯ УЧЕНИЯ –  ОСНОВНОЕ УСЛОВИЕ УСПЕШНОГО ОБУЧЕНИЯ</vt:lpstr>
      <vt:lpstr>положительные моменты:</vt:lpstr>
      <vt:lpstr> негативные моменты:</vt:lpstr>
      <vt:lpstr>МОТИВАЦИЯ УЧЕНИЯ – ОСНОВНОЕ  УСЛОВИЕ УСПЕШНОГО ОБУЧЕНИЯ</vt:lpstr>
      <vt:lpstr>Слайд 20</vt:lpstr>
      <vt:lpstr>   МОТИВАЦИЯ УЧЕНИЯ – ОСНОВНОЕ УСЛОВИЕ УСПЕШНОГО ОБУЧЕНИЯ  </vt:lpstr>
      <vt:lpstr>Слайд 22</vt:lpstr>
      <vt:lpstr>Слайд 23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 метода проектов  на уроках экономики</dc:title>
  <dc:creator>Admin</dc:creator>
  <cp:lastModifiedBy>admin</cp:lastModifiedBy>
  <cp:revision>138</cp:revision>
  <dcterms:created xsi:type="dcterms:W3CDTF">2010-11-11T11:30:42Z</dcterms:created>
  <dcterms:modified xsi:type="dcterms:W3CDTF">2021-11-18T07:41:07Z</dcterms:modified>
</cp:coreProperties>
</file>